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82" r:id="rId4"/>
    <p:sldId id="281" r:id="rId5"/>
    <p:sldId id="261" r:id="rId6"/>
    <p:sldId id="262" r:id="rId7"/>
    <p:sldId id="264" r:id="rId8"/>
    <p:sldId id="265" r:id="rId9"/>
    <p:sldId id="266" r:id="rId10"/>
    <p:sldId id="284" r:id="rId11"/>
    <p:sldId id="267" r:id="rId12"/>
    <p:sldId id="286" r:id="rId13"/>
    <p:sldId id="285" r:id="rId14"/>
    <p:sldId id="269" r:id="rId15"/>
    <p:sldId id="270" r:id="rId16"/>
    <p:sldId id="271" r:id="rId17"/>
    <p:sldId id="274" r:id="rId18"/>
    <p:sldId id="275" r:id="rId19"/>
    <p:sldId id="289" r:id="rId20"/>
    <p:sldId id="288" r:id="rId21"/>
    <p:sldId id="277" r:id="rId22"/>
    <p:sldId id="280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 snapToGrid="0">
      <p:cViewPr>
        <p:scale>
          <a:sx n="76" d="100"/>
          <a:sy n="76" d="100"/>
        </p:scale>
        <p:origin x="-468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20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410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75153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1725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82046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43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4684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049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550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080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562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381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069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390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323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4A-7948-43FF-A037-686FB9136432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192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9C94A-7948-43FF-A037-686FB9136432}" type="datetimeFigureOut">
              <a:rPr lang="ru-RU" smtClean="0"/>
              <a:pPr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D1481C8-F205-4BF6-9997-1859B570A5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296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420D681-77D9-4717-B1F6-EDB8850C7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33528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МАСТЕР-КЛАСС НА ТЕМУ:</a:t>
            </a:r>
            <a:r>
              <a:rPr lang="ru-RU" dirty="0"/>
              <a:t/>
            </a:r>
            <a:br>
              <a:rPr lang="ru-RU" dirty="0"/>
            </a:br>
            <a:r>
              <a:rPr lang="ru-RU" b="1" i="1" dirty="0">
                <a:solidFill>
                  <a:srgbClr val="FF0000"/>
                </a:solidFill>
              </a:rPr>
              <a:t>«ПРИМЕНЕНИЕ В  РАБОТЕ С ВОСПИТАННИКАМИ ИГРОВОГО НАБОРА «МИР ГОЛОВОЛОМОК»</a:t>
            </a:r>
            <a:endParaRPr lang="ru-RU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xmlns="" id="{8EB5062E-11FF-46CC-A5A9-E53FCE1FE21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9670" y="2580362"/>
            <a:ext cx="4679485" cy="3961443"/>
          </a:xfrm>
          <a:ln w="76200">
            <a:solidFill>
              <a:schemeClr val="accent1">
                <a:lumMod val="60000"/>
                <a:lumOff val="40000"/>
              </a:schemeClr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F79BD9D-E67D-42C2-9A62-23151A31DC88}"/>
              </a:ext>
            </a:extLst>
          </p:cNvPr>
          <p:cNvSpPr txBox="1"/>
          <p:nvPr/>
        </p:nvSpPr>
        <p:spPr>
          <a:xfrm>
            <a:off x="7117883" y="2163405"/>
            <a:ext cx="46794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Воспитатель: Алещенко Т.А</a:t>
            </a:r>
            <a:r>
              <a:rPr lang="ru-RU" dirty="0"/>
              <a:t>.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841128" y="3707704"/>
            <a:ext cx="3605580" cy="2818356"/>
          </a:xfrm>
          <a:prstGeom prst="rect">
            <a:avLst/>
          </a:prstGeom>
          <a:noFill/>
          <a:ln w="76200">
            <a:solidFill>
              <a:srgbClr val="92D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853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818F89F-A636-44D0-AC63-C2E849F2272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47781" y="400833"/>
            <a:ext cx="6563638" cy="6002575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89860" y="596730"/>
            <a:ext cx="3854528" cy="1278466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Самый простой этап игры – накладывание деталей на </a:t>
            </a:r>
            <a:r>
              <a:rPr lang="ru-RU" sz="2400" dirty="0" smtClean="0">
                <a:solidFill>
                  <a:schemeClr val="tx1"/>
                </a:solidFill>
              </a:rPr>
              <a:t>картинку-схему.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6375747" y="638827"/>
            <a:ext cx="5461349" cy="540253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520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301D7BF-D6E7-408C-A153-ED9369C5E7C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91430" y="324990"/>
            <a:ext cx="7277622" cy="6289169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</p:spTree>
    <p:extLst>
      <p:ext uri="{BB962C8B-B14F-4D97-AF65-F5344CB8AC3E}">
        <p14:creationId xmlns:p14="http://schemas.microsoft.com/office/powerpoint/2010/main" val="278836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F6776B7-60E0-4E03-95A3-10C18F6C80F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73666" y="517563"/>
            <a:ext cx="6045894" cy="5928955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4495915" cy="13208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1 уровень сложности: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sz="4000" dirty="0">
                <a:solidFill>
                  <a:srgbClr val="FF0000"/>
                </a:solidFill>
              </a:rPr>
              <a:t/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Придумывание изображения из любого количества деталей. 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Умение рассказать о том, что ты изобразил.</a:t>
            </a: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287254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97AD751C-2466-4951-B6D1-1DC4023505F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98718" y="388307"/>
            <a:ext cx="6075123" cy="6123797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8307" y="609600"/>
            <a:ext cx="4885151" cy="1320800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  2 </a:t>
            </a:r>
            <a:r>
              <a:rPr lang="ru-RU" sz="3200" dirty="0">
                <a:solidFill>
                  <a:srgbClr val="FF0000"/>
                </a:solidFill>
              </a:rPr>
              <a:t>уровень </a:t>
            </a:r>
            <a:r>
              <a:rPr lang="ru-RU" sz="3200" dirty="0" smtClean="0">
                <a:solidFill>
                  <a:srgbClr val="FF0000"/>
                </a:solidFill>
              </a:rPr>
              <a:t>сложности: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Выкладывание такого же, как на картинке-схеме, изображения на столе.</a:t>
            </a:r>
            <a:endParaRPr lang="ru-RU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51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CA12012-7F36-4453-AD56-FDECAF6916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48822" y="563671"/>
            <a:ext cx="5812076" cy="5862181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6093" y="609600"/>
            <a:ext cx="4797469" cy="1320800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3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уровень </a:t>
            </a:r>
            <a:r>
              <a:rPr lang="ru-RU" dirty="0" smtClean="0">
                <a:solidFill>
                  <a:srgbClr val="FF0000"/>
                </a:solidFill>
              </a:rPr>
              <a:t>сложности: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Выкладывание деталей на картинку-схему с частичным контуром деталей</a:t>
            </a: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2093147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039755C-C88A-475E-BEB2-D430FEB9168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67418" y="312420"/>
            <a:ext cx="7490565" cy="6233160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</p:spTree>
    <p:extLst>
      <p:ext uri="{BB962C8B-B14F-4D97-AF65-F5344CB8AC3E}">
        <p14:creationId xmlns:p14="http://schemas.microsoft.com/office/powerpoint/2010/main" val="1135036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7AC5E274-6FC9-4FB5-A6C3-37321073A62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235879" y="373380"/>
            <a:ext cx="6427312" cy="6111240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8516" y="609600"/>
            <a:ext cx="4546948" cy="13208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4</a:t>
            </a:r>
            <a:r>
              <a:rPr lang="ru-RU" dirty="0" smtClean="0">
                <a:solidFill>
                  <a:srgbClr val="FF0000"/>
                </a:solidFill>
              </a:rPr>
              <a:t> уровень сложности: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3200" dirty="0">
                <a:solidFill>
                  <a:srgbClr val="FF0000"/>
                </a:solidFill>
              </a:rPr>
              <a:t/>
            </a:r>
            <a:br>
              <a:rPr lang="ru-RU" sz="3200" dirty="0">
                <a:solidFill>
                  <a:srgbClr val="FF0000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В</a:t>
            </a:r>
            <a:r>
              <a:rPr lang="ru-RU" sz="2700" dirty="0" smtClean="0">
                <a:solidFill>
                  <a:schemeClr val="tx1"/>
                </a:solidFill>
              </a:rPr>
              <a:t>ыкладывание деталей на картинку-схему без контура деталей.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/>
            </a:r>
            <a:br>
              <a:rPr lang="ru-RU" sz="2700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5 </a:t>
            </a:r>
            <a:r>
              <a:rPr lang="ru-RU" dirty="0">
                <a:solidFill>
                  <a:srgbClr val="FF0000"/>
                </a:solidFill>
              </a:rPr>
              <a:t>уровень сложности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2400" dirty="0">
                <a:solidFill>
                  <a:srgbClr val="FF0000"/>
                </a:solidFill>
              </a:rPr>
              <a:t/>
            </a:r>
            <a:br>
              <a:rPr lang="ru-RU" sz="2400" dirty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Выкладывание изображения по памяти на столе.</a:t>
            </a:r>
            <a:r>
              <a:rPr lang="ru-RU" sz="2700" dirty="0">
                <a:solidFill>
                  <a:schemeClr val="tx1"/>
                </a:solidFill>
              </a:rPr>
              <a:t/>
            </a:r>
            <a:br>
              <a:rPr lang="ru-RU" sz="27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rgbClr val="FF0000"/>
                </a:solidFill>
              </a:rPr>
              <a:t/>
            </a:r>
            <a:br>
              <a:rPr lang="ru-RU" sz="2400" dirty="0">
                <a:solidFill>
                  <a:srgbClr val="FF0000"/>
                </a:solidFill>
              </a:rPr>
            </a:br>
            <a:endParaRPr lang="ru-RU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312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7342" y="250521"/>
            <a:ext cx="4727865" cy="1252603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Игра-головоломка </a:t>
            </a:r>
            <a:r>
              <a:rPr lang="ru-RU" sz="3200" dirty="0" smtClean="0">
                <a:solidFill>
                  <a:srgbClr val="FF0000"/>
                </a:solidFill>
              </a:rPr>
              <a:t>«Осенний кубик»</a:t>
            </a:r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050071" y="514924"/>
            <a:ext cx="5549030" cy="5526437"/>
          </a:xfrm>
        </p:spPr>
        <p:txBody>
          <a:bodyPr/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ru-RU" sz="2400" spc="-15" dirty="0">
                <a:solidFill>
                  <a:srgbClr val="383838"/>
                </a:solidFill>
                <a:latin typeface="Microsoft Sans Serif"/>
                <a:cs typeface="Microsoft Sans Serif"/>
              </a:rPr>
              <a:t>Представляет</a:t>
            </a:r>
            <a:r>
              <a:rPr lang="ru-RU" sz="2400" spc="-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5" dirty="0">
                <a:solidFill>
                  <a:srgbClr val="383838"/>
                </a:solidFill>
                <a:latin typeface="Microsoft Sans Serif"/>
                <a:cs typeface="Microsoft Sans Serif"/>
              </a:rPr>
              <a:t>собой</a:t>
            </a:r>
            <a:r>
              <a:rPr lang="ru-RU" sz="2400" spc="-2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набор</a:t>
            </a:r>
            <a:r>
              <a:rPr lang="ru-RU" sz="2400" spc="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40" dirty="0">
                <a:solidFill>
                  <a:srgbClr val="383838"/>
                </a:solidFill>
                <a:latin typeface="Microsoft Sans Serif"/>
                <a:cs typeface="Microsoft Sans Serif"/>
              </a:rPr>
              <a:t>из</a:t>
            </a:r>
            <a:r>
              <a:rPr lang="ru-RU" sz="2400" spc="-1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dirty="0">
                <a:solidFill>
                  <a:srgbClr val="383838"/>
                </a:solidFill>
                <a:latin typeface="Microsoft Sans Serif"/>
                <a:cs typeface="Microsoft Sans Serif"/>
              </a:rPr>
              <a:t>6 </a:t>
            </a:r>
            <a:r>
              <a:rPr lang="ru-RU" sz="2400" spc="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деревянных</a:t>
            </a: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игровых</a:t>
            </a:r>
            <a:r>
              <a:rPr lang="ru-RU" sz="2400" spc="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5" dirty="0">
                <a:solidFill>
                  <a:srgbClr val="383838"/>
                </a:solidFill>
                <a:latin typeface="Microsoft Sans Serif"/>
                <a:cs typeface="Microsoft Sans Serif"/>
              </a:rPr>
              <a:t>элементов. </a:t>
            </a:r>
            <a:r>
              <a:rPr lang="ru-RU" sz="2400" spc="-46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Суть</a:t>
            </a:r>
            <a:r>
              <a:rPr lang="ru-RU" sz="2400" spc="3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игры-</a:t>
            </a:r>
            <a:r>
              <a:rPr lang="ru-RU" sz="2400" spc="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составление </a:t>
            </a:r>
            <a:r>
              <a:rPr lang="ru-RU" sz="240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25" dirty="0">
                <a:solidFill>
                  <a:srgbClr val="383838"/>
                </a:solidFill>
                <a:latin typeface="Microsoft Sans Serif"/>
                <a:cs typeface="Microsoft Sans Serif"/>
              </a:rPr>
              <a:t>конструкций</a:t>
            </a:r>
            <a:r>
              <a:rPr lang="ru-RU" sz="2400" dirty="0">
                <a:solidFill>
                  <a:srgbClr val="383838"/>
                </a:solidFill>
                <a:latin typeface="Microsoft Sans Serif"/>
                <a:cs typeface="Microsoft Sans Serif"/>
              </a:rPr>
              <a:t> 2D</a:t>
            </a:r>
            <a:r>
              <a:rPr lang="ru-RU" sz="2400" spc="1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и</a:t>
            </a:r>
            <a:r>
              <a:rPr lang="ru-RU" sz="2400" spc="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dirty="0">
                <a:solidFill>
                  <a:srgbClr val="383838"/>
                </a:solidFill>
                <a:latin typeface="Microsoft Sans Serif"/>
                <a:cs typeface="Microsoft Sans Serif"/>
              </a:rPr>
              <a:t>3</a:t>
            </a:r>
            <a:r>
              <a:rPr lang="ru-RU" sz="2400" spc="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dirty="0">
                <a:solidFill>
                  <a:srgbClr val="383838"/>
                </a:solidFill>
                <a:latin typeface="Microsoft Sans Serif"/>
                <a:cs typeface="Microsoft Sans Serif"/>
              </a:rPr>
              <a:t>D </a:t>
            </a:r>
            <a:r>
              <a:rPr lang="ru-RU" sz="2400" spc="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5" dirty="0" smtClean="0">
                <a:solidFill>
                  <a:srgbClr val="383838"/>
                </a:solidFill>
                <a:latin typeface="Microsoft Sans Serif"/>
                <a:cs typeface="Microsoft Sans Serif"/>
              </a:rPr>
              <a:t>моделирования.</a:t>
            </a:r>
            <a:endParaRPr lang="ru-RU" sz="2400" dirty="0">
              <a:latin typeface="Microsoft Sans Serif"/>
              <a:cs typeface="Microsoft Sans Serif"/>
            </a:endParaRPr>
          </a:p>
          <a:p>
            <a:pPr marL="0" marR="101600" indent="0">
              <a:lnSpc>
                <a:spcPct val="100000"/>
              </a:lnSpc>
              <a:spcBef>
                <a:spcPts val="5"/>
              </a:spcBef>
              <a:buNone/>
            </a:pPr>
            <a:r>
              <a:rPr lang="ru-RU" sz="2400" spc="-25" dirty="0">
                <a:solidFill>
                  <a:srgbClr val="383838"/>
                </a:solidFill>
                <a:latin typeface="Microsoft Sans Serif"/>
                <a:cs typeface="Microsoft Sans Serif"/>
              </a:rPr>
              <a:t>Головоломка предполагает </a:t>
            </a:r>
            <a:r>
              <a:rPr lang="ru-RU" sz="2400" spc="-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решение </a:t>
            </a:r>
            <a:r>
              <a:rPr lang="ru-RU" sz="2400" spc="-25" dirty="0">
                <a:solidFill>
                  <a:srgbClr val="383838"/>
                </a:solidFill>
                <a:latin typeface="Microsoft Sans Serif"/>
                <a:cs typeface="Microsoft Sans Serif"/>
              </a:rPr>
              <a:t>нескольких</a:t>
            </a:r>
            <a:r>
              <a:rPr lang="ru-RU" sz="2400" spc="-3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25" dirty="0">
                <a:solidFill>
                  <a:srgbClr val="383838"/>
                </a:solidFill>
                <a:latin typeface="Microsoft Sans Serif"/>
                <a:cs typeface="Microsoft Sans Serif"/>
              </a:rPr>
              <a:t>задач,</a:t>
            </a:r>
            <a:r>
              <a:rPr lang="ru-RU" sz="2400" spc="5" dirty="0">
                <a:solidFill>
                  <a:srgbClr val="383838"/>
                </a:solidFill>
                <a:latin typeface="Microsoft Sans Serif"/>
                <a:cs typeface="Microsoft Sans Serif"/>
              </a:rPr>
              <a:t> для </a:t>
            </a:r>
            <a:r>
              <a:rPr lang="ru-RU" sz="2400" spc="-459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выполнения</a:t>
            </a:r>
            <a:r>
              <a:rPr lang="ru-RU" sz="2400" spc="1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25" dirty="0">
                <a:solidFill>
                  <a:srgbClr val="383838"/>
                </a:solidFill>
                <a:latin typeface="Microsoft Sans Serif"/>
                <a:cs typeface="Microsoft Sans Serif"/>
              </a:rPr>
              <a:t>которых</a:t>
            </a:r>
            <a:r>
              <a:rPr lang="ru-RU" sz="2400" spc="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25" dirty="0" smtClean="0">
                <a:solidFill>
                  <a:srgbClr val="383838"/>
                </a:solidFill>
                <a:latin typeface="Microsoft Sans Serif"/>
                <a:cs typeface="Microsoft Sans Serif"/>
              </a:rPr>
              <a:t>нужно</a:t>
            </a:r>
            <a:r>
              <a:rPr lang="ru-RU" sz="2400" dirty="0" smtClean="0">
                <a:latin typeface="Microsoft Sans Serif"/>
                <a:cs typeface="Microsoft Sans Serif"/>
              </a:rPr>
              <a:t> </a:t>
            </a:r>
            <a:r>
              <a:rPr lang="ru-RU" sz="2400" spc="-20" dirty="0" smtClean="0">
                <a:solidFill>
                  <a:srgbClr val="383838"/>
                </a:solidFill>
                <a:latin typeface="Microsoft Sans Serif"/>
                <a:cs typeface="Microsoft Sans Serif"/>
              </a:rPr>
              <a:t>использовать 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все</a:t>
            </a:r>
            <a:r>
              <a:rPr lang="ru-RU" sz="2400" spc="1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5" dirty="0" smtClean="0">
                <a:solidFill>
                  <a:srgbClr val="383838"/>
                </a:solidFill>
                <a:latin typeface="Microsoft Sans Serif"/>
                <a:cs typeface="Microsoft Sans Serif"/>
              </a:rPr>
              <a:t>имеющиеся</a:t>
            </a:r>
            <a:r>
              <a:rPr lang="ru-RU" sz="2400" dirty="0" smtClean="0">
                <a:latin typeface="Microsoft Sans Serif"/>
                <a:cs typeface="Microsoft Sans Serif"/>
              </a:rPr>
              <a:t> </a:t>
            </a:r>
            <a:r>
              <a:rPr lang="ru-RU" sz="2400" spc="-15" dirty="0" smtClean="0">
                <a:solidFill>
                  <a:srgbClr val="383838"/>
                </a:solidFill>
                <a:latin typeface="Microsoft Sans Serif"/>
                <a:cs typeface="Microsoft Sans Serif"/>
              </a:rPr>
              <a:t>детали</a:t>
            </a:r>
            <a:r>
              <a:rPr lang="ru-RU" sz="2400" spc="-15" dirty="0">
                <a:solidFill>
                  <a:srgbClr val="383838"/>
                </a:solidFill>
                <a:latin typeface="Microsoft Sans Serif"/>
                <a:cs typeface="Microsoft Sans Serif"/>
              </a:rPr>
              <a:t>.</a:t>
            </a:r>
            <a:endParaRPr lang="ru-RU" sz="2400" dirty="0">
              <a:latin typeface="Microsoft Sans Serif"/>
              <a:cs typeface="Microsoft Sans Serif"/>
            </a:endParaRP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4695" y="2337816"/>
            <a:ext cx="5620512" cy="2910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0650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9A6A2E9-E26D-4C7B-A788-73382C9D30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49447" y="419100"/>
            <a:ext cx="5477370" cy="6019800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77334" y="609600"/>
            <a:ext cx="4383181" cy="132080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Самый простой этап игры – накладывание деталей на картинку-схему.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55577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4F18A7B3-4024-402F-ADA1-5BFD765BC76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5768028" y="281155"/>
            <a:ext cx="5532120" cy="6120426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4796541" cy="13208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1 уровень сложности: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sz="6000" dirty="0">
                <a:solidFill>
                  <a:srgbClr val="FF0000"/>
                </a:solidFill>
              </a:rPr>
              <a:t/>
            </a:r>
            <a:br>
              <a:rPr lang="ru-RU" sz="6000" dirty="0">
                <a:solidFill>
                  <a:srgbClr val="FF0000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Придумывание изображения из любого количества деталей. </a:t>
            </a:r>
            <a:br>
              <a:rPr lang="ru-RU" sz="2700" dirty="0">
                <a:solidFill>
                  <a:schemeClr val="tx1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Умение рассказать о том, что ты изобразил.</a:t>
            </a: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4036079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0068" y="288099"/>
            <a:ext cx="8596668" cy="162977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АКТУАЛЬНОСТЬ ТЕМЫ</a:t>
            </a:r>
            <a:r>
              <a:rPr lang="ru-RU" dirty="0" smtClean="0"/>
              <a:t> </a:t>
            </a:r>
            <a:r>
              <a:rPr lang="ru-RU" sz="2700" dirty="0" smtClean="0"/>
              <a:t>С древнейших времен до сегодняшних дней человечество стремится достичь все больших и больших высот в освоении своего интеллектуального потенциала, наиболее полно раскрыть все грани человеческого мозга в борьбе за приспособление к постоянно меняющимся условиям окружающей действительности.</a:t>
            </a:r>
            <a:br>
              <a:rPr lang="ru-RU" sz="2700" dirty="0" smtClean="0"/>
            </a:br>
            <a:r>
              <a:rPr lang="ru-RU" sz="2700" dirty="0"/>
              <a:t> </a:t>
            </a:r>
            <a:r>
              <a:rPr lang="ru-RU" sz="2700" dirty="0" smtClean="0"/>
              <a:t>      Проблема интеллектуального развития и воспитания детей дошкольного возраста является одной из самых актуальных в современной педагогике. Дошкольники с развитым интеллектом быстрее запоминают материал, более уверены в своих силах, легче адаптируются в новой обстановке, лучше подготовлены к школе.</a:t>
            </a:r>
            <a:br>
              <a:rPr lang="ru-RU" sz="2700" dirty="0" smtClean="0"/>
            </a:br>
            <a:r>
              <a:rPr lang="ru-RU" sz="2700" dirty="0"/>
              <a:t> </a:t>
            </a:r>
            <a:r>
              <a:rPr lang="ru-RU" sz="2700" dirty="0" smtClean="0"/>
              <a:t>      Головоломки в образовательно-игровой деятельности дошкольников являются одним из самых эффективных средств формирования и развития интеллектуальных способностей ребенка.</a:t>
            </a: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66412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4ED5058-5C72-44A8-9E4B-87838AC03DF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97676" y="562940"/>
            <a:ext cx="6816873" cy="5997880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3907192" cy="1320800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solidFill>
                  <a:srgbClr val="FF0000"/>
                </a:solidFill>
              </a:rPr>
              <a:t>2 уровень сложности:</a:t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4000" dirty="0">
                <a:solidFill>
                  <a:srgbClr val="FF0000"/>
                </a:solidFill>
              </a:rPr>
              <a:t/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Выкладывание такого же, как на картинке-схеме, изображения на столе.</a:t>
            </a: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23240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A715E0C-C4C3-4792-9FC6-7BBE826825A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23353" y="434340"/>
            <a:ext cx="6556540" cy="5989320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0729" y="609600"/>
            <a:ext cx="5198301" cy="13208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3 </a:t>
            </a:r>
            <a:r>
              <a:rPr lang="ru-RU" dirty="0">
                <a:solidFill>
                  <a:srgbClr val="FF0000"/>
                </a:solidFill>
              </a:rPr>
              <a:t>уровень сложности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3</a:t>
            </a:r>
            <a:r>
              <a:rPr lang="en-US" sz="2700" dirty="0" smtClean="0">
                <a:solidFill>
                  <a:schemeClr val="tx1"/>
                </a:solidFill>
              </a:rPr>
              <a:t> D</a:t>
            </a:r>
            <a:r>
              <a:rPr lang="ru-RU" sz="2700" dirty="0" smtClean="0">
                <a:solidFill>
                  <a:schemeClr val="tx1"/>
                </a:solidFill>
              </a:rPr>
              <a:t> моделирование –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создание трехмерной модели объекта – 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создание такой же, как на картинке-схеме, конструкции на столе.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4 </a:t>
            </a:r>
            <a:r>
              <a:rPr lang="ru-RU" dirty="0">
                <a:solidFill>
                  <a:srgbClr val="FF0000"/>
                </a:solidFill>
              </a:rPr>
              <a:t>уровень сложности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Выкладывание изображения по памяти на столе.</a:t>
            </a:r>
            <a:br>
              <a:rPr lang="ru-RU" sz="2700" dirty="0">
                <a:solidFill>
                  <a:schemeClr val="tx1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63476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2E762BA-D79E-4F98-81F9-3DAD4AEB92D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0970" y="574356"/>
            <a:ext cx="9355669" cy="5262565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F39B7BE-B90D-4F2B-94B5-1D43E52A8058}"/>
              </a:ext>
            </a:extLst>
          </p:cNvPr>
          <p:cNvSpPr txBox="1"/>
          <p:nvPr/>
        </p:nvSpPr>
        <p:spPr>
          <a:xfrm>
            <a:off x="4739640" y="5836921"/>
            <a:ext cx="6644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>
                <a:solidFill>
                  <a:srgbClr val="FF0000"/>
                </a:solidFill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861093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0068" y="288099"/>
            <a:ext cx="8596668" cy="764087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ЦЕЛЬ МАСТЕР-КЛАССА</a:t>
            </a:r>
            <a:r>
              <a:rPr lang="ru-RU" dirty="0" smtClean="0"/>
              <a:t> 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3100" dirty="0" smtClean="0"/>
              <a:t>- Познакомить с разными видами головоломок </a:t>
            </a:r>
            <a:r>
              <a:rPr lang="ru-RU" sz="3100" dirty="0" err="1" smtClean="0"/>
              <a:t>В.И.Красноухова</a:t>
            </a:r>
            <a:r>
              <a:rPr lang="ru-RU" sz="3100" dirty="0" smtClean="0"/>
              <a:t>;</a:t>
            </a:r>
            <a:br>
              <a:rPr lang="ru-RU" sz="31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3100" dirty="0" smtClean="0"/>
              <a:t>-показать этапы усложнения задач в играх- головоломках на практике.</a:t>
            </a:r>
            <a:endParaRPr lang="ru-RU" sz="3100" dirty="0"/>
          </a:p>
        </p:txBody>
      </p:sp>
    </p:spTree>
    <p:extLst>
      <p:ext uri="{BB962C8B-B14F-4D97-AF65-F5344CB8AC3E}">
        <p14:creationId xmlns:p14="http://schemas.microsoft.com/office/powerpoint/2010/main" val="90705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22616"/>
            <a:ext cx="5786096" cy="992617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Игра-головоломка «</a:t>
            </a:r>
            <a:r>
              <a:rPr lang="ru-RU" sz="3200" dirty="0" err="1" smtClean="0">
                <a:solidFill>
                  <a:srgbClr val="FF0000"/>
                </a:solidFill>
              </a:rPr>
              <a:t>Складушки</a:t>
            </a:r>
            <a:r>
              <a:rPr lang="ru-RU" sz="3200" dirty="0" smtClean="0">
                <a:solidFill>
                  <a:srgbClr val="FF0000"/>
                </a:solidFill>
              </a:rPr>
              <a:t>»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826685" y="514924"/>
            <a:ext cx="4835047" cy="5526437"/>
          </a:xfrm>
        </p:spPr>
        <p:txBody>
          <a:bodyPr>
            <a:normAutofit/>
          </a:bodyPr>
          <a:lstStyle/>
          <a:p>
            <a:r>
              <a:rPr lang="ru-RU" sz="2400" dirty="0"/>
              <a:t>Головоломка представляет</a:t>
            </a:r>
            <a:br>
              <a:rPr lang="ru-RU" sz="2400" dirty="0"/>
            </a:br>
            <a:r>
              <a:rPr lang="ru-RU" sz="2400" dirty="0"/>
              <a:t>собой набор из 9 квадратных</a:t>
            </a:r>
            <a:br>
              <a:rPr lang="ru-RU" sz="2400" dirty="0"/>
            </a:br>
            <a:r>
              <a:rPr lang="ru-RU" sz="2400" dirty="0"/>
              <a:t>фишек с нанесёнными на них</a:t>
            </a:r>
            <a:br>
              <a:rPr lang="ru-RU" sz="2400" dirty="0"/>
            </a:br>
            <a:r>
              <a:rPr lang="ru-RU" sz="2400" dirty="0"/>
              <a:t>рисунками в виде ¼ круга,</a:t>
            </a:r>
            <a:br>
              <a:rPr lang="ru-RU" sz="2400" dirty="0"/>
            </a:br>
            <a:r>
              <a:rPr lang="ru-RU" sz="2400" dirty="0"/>
              <a:t>расположенных по углам,</a:t>
            </a:r>
            <a:br>
              <a:rPr lang="ru-RU" sz="2400" dirty="0"/>
            </a:br>
            <a:r>
              <a:rPr lang="ru-RU" sz="2400" dirty="0"/>
              <a:t>которые окрашены в три цвета.</a:t>
            </a:r>
            <a:br>
              <a:rPr lang="ru-RU" sz="2400" dirty="0"/>
            </a:br>
            <a:r>
              <a:rPr lang="ru-RU" sz="2400" dirty="0" smtClean="0"/>
              <a:t>Суть </a:t>
            </a:r>
            <a:r>
              <a:rPr lang="ru-RU" sz="2400" dirty="0"/>
              <a:t>игры-в составлении</a:t>
            </a:r>
            <a:br>
              <a:rPr lang="ru-RU" sz="2400" dirty="0"/>
            </a:br>
            <a:r>
              <a:rPr lang="ru-RU" sz="2400" dirty="0"/>
              <a:t>рисунка путём соединения</a:t>
            </a:r>
            <a:br>
              <a:rPr lang="ru-RU" sz="2400" dirty="0"/>
            </a:br>
            <a:r>
              <a:rPr lang="ru-RU" sz="2400" dirty="0"/>
              <a:t>квадратных фишек так, чтобы</a:t>
            </a:r>
            <a:br>
              <a:rPr lang="ru-RU" sz="2400" dirty="0"/>
            </a:br>
            <a:r>
              <a:rPr lang="ru-RU" sz="2400" dirty="0"/>
              <a:t>углы или стороны совпали по</a:t>
            </a:r>
            <a:br>
              <a:rPr lang="ru-RU" sz="2400" dirty="0"/>
            </a:br>
            <a:r>
              <a:rPr lang="ru-RU" sz="2400" dirty="0"/>
              <a:t>цвету</a:t>
            </a:r>
            <a:r>
              <a:rPr lang="ru-RU" sz="2400" dirty="0" smtClean="0"/>
              <a:t>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Таня\Downloads\IMG_20221205_103933_273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25884" y="1703539"/>
            <a:ext cx="6375748" cy="4597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940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D4CAF43-06D7-44B0-91E3-F70B32AB74E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18"/>
          <a:stretch/>
        </p:blipFill>
        <p:spPr>
          <a:xfrm>
            <a:off x="5599135" y="388620"/>
            <a:ext cx="5704510" cy="6080760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5172321" cy="132080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Самый простой этап игры – накладывание деталей на картинку-схему.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32979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575960F-FF65-4492-A57A-7ED7DA7B134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86400" y="438412"/>
            <a:ext cx="6050070" cy="6080498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334" y="609600"/>
            <a:ext cx="4558545" cy="13208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1 уровень сложности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Выкладывание такого же, как на картинке-схеме, изображения на столе.</a:t>
            </a:r>
            <a:endParaRPr lang="ru-RU" sz="27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895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47DFC643-E1F4-45D5-9A69-05D294BC269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74290" y="263047"/>
            <a:ext cx="6240675" cy="6297772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334" y="609600"/>
            <a:ext cx="4721384" cy="13208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2 уровень сложности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sz="3200" dirty="0">
                <a:solidFill>
                  <a:srgbClr val="FF0000"/>
                </a:solidFill>
              </a:rPr>
              <a:t/>
            </a:r>
            <a:br>
              <a:rPr lang="ru-RU" sz="3200" dirty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Выкладывание </a:t>
            </a:r>
            <a:r>
              <a:rPr lang="ru-RU" sz="2700" dirty="0">
                <a:solidFill>
                  <a:schemeClr val="tx1"/>
                </a:solidFill>
              </a:rPr>
              <a:t>такого же, как на картинке-схеме, изображения на столе</a:t>
            </a:r>
            <a:r>
              <a:rPr lang="ru-RU" sz="2700" dirty="0" smtClean="0">
                <a:solidFill>
                  <a:schemeClr val="tx1"/>
                </a:solidFill>
              </a:rPr>
              <a:t>. *Увеличение </a:t>
            </a:r>
            <a:r>
              <a:rPr lang="ru-RU" sz="2700" dirty="0">
                <a:solidFill>
                  <a:schemeClr val="tx1"/>
                </a:solidFill>
              </a:rPr>
              <a:t>количества деталей </a:t>
            </a:r>
            <a:r>
              <a:rPr lang="ru-RU" sz="2700" dirty="0">
                <a:solidFill>
                  <a:srgbClr val="FF0000"/>
                </a:solidFill>
              </a:rPr>
              <a:t/>
            </a:r>
            <a:br>
              <a:rPr lang="ru-RU" sz="2700" dirty="0">
                <a:solidFill>
                  <a:srgbClr val="FF0000"/>
                </a:solidFill>
              </a:rPr>
            </a:br>
            <a:endParaRPr lang="ru-RU" sz="27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19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36A44BD-1C7D-4D69-BF0D-1D160D912B1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99342" y="400833"/>
            <a:ext cx="5814373" cy="6050069"/>
          </a:xfrm>
          <a:prstGeom prst="rect">
            <a:avLst/>
          </a:prstGeom>
          <a:ln w="76200">
            <a:solidFill>
              <a:srgbClr val="92D050"/>
            </a:solidFill>
          </a:ln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77334" y="609600"/>
            <a:ext cx="4784014" cy="1320800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3 уровень сложности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3200" dirty="0">
                <a:solidFill>
                  <a:srgbClr val="FF0000"/>
                </a:solidFill>
              </a:rPr>
              <a:t/>
            </a:r>
            <a:br>
              <a:rPr lang="ru-RU" sz="3200" dirty="0">
                <a:solidFill>
                  <a:srgbClr val="FF0000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Придумывание изображения из любого количества деталей. </a:t>
            </a:r>
            <a:br>
              <a:rPr lang="ru-RU" sz="2700" dirty="0">
                <a:solidFill>
                  <a:schemeClr val="tx1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Умение рассказать о том, что ты изобразил</a:t>
            </a:r>
            <a:r>
              <a:rPr lang="ru-RU" sz="2700" dirty="0" smtClean="0">
                <a:solidFill>
                  <a:schemeClr val="tx1"/>
                </a:solidFill>
              </a:rPr>
              <a:t>.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/>
            </a:r>
            <a:br>
              <a:rPr lang="ru-RU" sz="2700" dirty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Например, светофор.</a:t>
            </a:r>
            <a:endParaRPr lang="ru-RU" sz="27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063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349375"/>
            <a:ext cx="6312189" cy="602603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Игра-головоломка «</a:t>
            </a:r>
            <a:r>
              <a:rPr lang="ru-RU" sz="3200" dirty="0" err="1" smtClean="0">
                <a:solidFill>
                  <a:srgbClr val="FF0000"/>
                </a:solidFill>
              </a:rPr>
              <a:t>Слагалица</a:t>
            </a:r>
            <a:r>
              <a:rPr lang="ru-RU" sz="3200" dirty="0" smtClean="0">
                <a:solidFill>
                  <a:srgbClr val="FF0000"/>
                </a:solidFill>
              </a:rPr>
              <a:t>»</a:t>
            </a:r>
            <a:endParaRPr lang="ru-RU" sz="3200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7453557" y="439768"/>
            <a:ext cx="4513541" cy="5526437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Суть</a:t>
            </a:r>
            <a:r>
              <a:rPr lang="ru-RU" sz="2400" spc="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игры:</a:t>
            </a:r>
            <a:endParaRPr lang="ru-RU" sz="2400" dirty="0">
              <a:latin typeface="Microsoft Sans Serif"/>
              <a:cs typeface="Microsoft Sans Serif"/>
            </a:endParaRPr>
          </a:p>
          <a:p>
            <a:pPr marL="265430" indent="-253365">
              <a:lnSpc>
                <a:spcPct val="100000"/>
              </a:lnSpc>
              <a:buAutoNum type="arabicPeriod"/>
              <a:tabLst>
                <a:tab pos="266065" algn="l"/>
              </a:tabLst>
            </a:pP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Составление</a:t>
            </a:r>
            <a:r>
              <a:rPr lang="ru-RU" sz="2400" spc="2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5" dirty="0">
                <a:solidFill>
                  <a:srgbClr val="383838"/>
                </a:solidFill>
                <a:latin typeface="Microsoft Sans Serif"/>
                <a:cs typeface="Microsoft Sans Serif"/>
              </a:rPr>
              <a:t>жанровых</a:t>
            </a:r>
            <a:r>
              <a:rPr lang="ru-RU" sz="2400" spc="1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35" dirty="0">
                <a:solidFill>
                  <a:srgbClr val="383838"/>
                </a:solidFill>
                <a:latin typeface="Microsoft Sans Serif"/>
                <a:cs typeface="Microsoft Sans Serif"/>
              </a:rPr>
              <a:t>картинок</a:t>
            </a:r>
            <a:endParaRPr lang="ru-RU" sz="2400" dirty="0">
              <a:latin typeface="Microsoft Sans Serif"/>
              <a:cs typeface="Microsoft Sans Serif"/>
            </a:endParaRPr>
          </a:p>
          <a:p>
            <a:pPr marL="12700" marR="5080">
              <a:lnSpc>
                <a:spcPct val="100000"/>
              </a:lnSpc>
              <a:buAutoNum type="arabicPeriod"/>
              <a:tabLst>
                <a:tab pos="266065" algn="l"/>
              </a:tabLst>
            </a:pP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Составление</a:t>
            </a:r>
            <a:r>
              <a:rPr lang="ru-RU" sz="2400" spc="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20" dirty="0">
                <a:solidFill>
                  <a:srgbClr val="383838"/>
                </a:solidFill>
                <a:latin typeface="Microsoft Sans Serif"/>
                <a:cs typeface="Microsoft Sans Serif"/>
              </a:rPr>
              <a:t>фигур</a:t>
            </a:r>
            <a:r>
              <a:rPr lang="ru-RU" sz="240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5" dirty="0">
                <a:solidFill>
                  <a:srgbClr val="383838"/>
                </a:solidFill>
                <a:latin typeface="Microsoft Sans Serif"/>
                <a:cs typeface="Microsoft Sans Serif"/>
              </a:rPr>
              <a:t>по</a:t>
            </a:r>
            <a:r>
              <a:rPr lang="ru-RU" sz="2400" spc="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20" dirty="0">
                <a:solidFill>
                  <a:srgbClr val="383838"/>
                </a:solidFill>
                <a:latin typeface="Microsoft Sans Serif"/>
                <a:cs typeface="Microsoft Sans Serif"/>
              </a:rPr>
              <a:t>заданным </a:t>
            </a:r>
            <a:r>
              <a:rPr lang="ru-RU" sz="2400" spc="-46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5" dirty="0">
                <a:solidFill>
                  <a:srgbClr val="383838"/>
                </a:solidFill>
                <a:latin typeface="Microsoft Sans Serif"/>
                <a:cs typeface="Microsoft Sans Serif"/>
              </a:rPr>
              <a:t>силуэтам</a:t>
            </a:r>
            <a:endParaRPr lang="ru-RU" sz="2400" dirty="0">
              <a:latin typeface="Microsoft Sans Serif"/>
              <a:cs typeface="Microsoft Sans Serif"/>
            </a:endParaRPr>
          </a:p>
          <a:p>
            <a:pPr marL="265430" indent="-253365">
              <a:lnSpc>
                <a:spcPct val="100000"/>
              </a:lnSpc>
              <a:buAutoNum type="arabicPeriod"/>
              <a:tabLst>
                <a:tab pos="266065" algn="l"/>
              </a:tabLst>
            </a:pP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Составление</a:t>
            </a:r>
            <a:r>
              <a:rPr lang="ru-RU" sz="2400" spc="1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5" dirty="0">
                <a:solidFill>
                  <a:srgbClr val="383838"/>
                </a:solidFill>
                <a:latin typeface="Microsoft Sans Serif"/>
                <a:cs typeface="Microsoft Sans Serif"/>
              </a:rPr>
              <a:t>фигур</a:t>
            </a: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dirty="0">
                <a:solidFill>
                  <a:srgbClr val="383838"/>
                </a:solidFill>
                <a:latin typeface="Microsoft Sans Serif"/>
                <a:cs typeface="Microsoft Sans Serif"/>
              </a:rPr>
              <a:t>с</a:t>
            </a:r>
            <a:r>
              <a:rPr lang="ru-RU" sz="2400" spc="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20" dirty="0">
                <a:solidFill>
                  <a:srgbClr val="383838"/>
                </a:solidFill>
                <a:latin typeface="Microsoft Sans Serif"/>
                <a:cs typeface="Microsoft Sans Serif"/>
              </a:rPr>
              <a:t>заданными</a:t>
            </a:r>
            <a:endParaRPr lang="ru-RU" sz="2400" dirty="0">
              <a:latin typeface="Microsoft Sans Serif"/>
              <a:cs typeface="Microsoft Sans Serif"/>
            </a:endParaRPr>
          </a:p>
          <a:p>
            <a:pPr marL="0" indent="0">
              <a:lnSpc>
                <a:spcPct val="100000"/>
              </a:lnSpc>
              <a:spcBef>
                <a:spcPts val="5"/>
              </a:spcBef>
              <a:buNone/>
            </a:pP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свойствами</a:t>
            </a:r>
            <a:endParaRPr lang="ru-RU" sz="2400" dirty="0">
              <a:latin typeface="Microsoft Sans Serif"/>
              <a:cs typeface="Microsoft Sans Serif"/>
            </a:endParaRPr>
          </a:p>
          <a:p>
            <a:pPr marL="12700" marR="175895">
              <a:lnSpc>
                <a:spcPct val="100000"/>
              </a:lnSpc>
            </a:pPr>
            <a:r>
              <a:rPr lang="ru-RU" sz="2400" spc="-20" dirty="0">
                <a:solidFill>
                  <a:srgbClr val="383838"/>
                </a:solidFill>
                <a:latin typeface="Microsoft Sans Serif"/>
                <a:cs typeface="Microsoft Sans Serif"/>
              </a:rPr>
              <a:t>Игра-головоломка 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«</a:t>
            </a:r>
            <a:r>
              <a:rPr lang="ru-RU" sz="2400" spc="-5" dirty="0" err="1">
                <a:solidFill>
                  <a:srgbClr val="383838"/>
                </a:solidFill>
                <a:latin typeface="Microsoft Sans Serif"/>
                <a:cs typeface="Microsoft Sans Serif"/>
              </a:rPr>
              <a:t>Слагалица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» </a:t>
            </a:r>
            <a:r>
              <a:rPr lang="ru-RU" sz="2400" dirty="0">
                <a:solidFill>
                  <a:srgbClr val="383838"/>
                </a:solidFill>
                <a:latin typeface="Microsoft Sans Serif"/>
                <a:cs typeface="Microsoft Sans Serif"/>
              </a:rPr>
              <a:t> состоит</a:t>
            </a:r>
            <a:r>
              <a:rPr lang="ru-RU" sz="2400" spc="-1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40" dirty="0">
                <a:solidFill>
                  <a:srgbClr val="383838"/>
                </a:solidFill>
                <a:latin typeface="Microsoft Sans Serif"/>
                <a:cs typeface="Microsoft Sans Serif"/>
              </a:rPr>
              <a:t>из</a:t>
            </a:r>
            <a:r>
              <a:rPr lang="ru-RU" sz="2400" spc="-1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dirty="0">
                <a:solidFill>
                  <a:srgbClr val="383838"/>
                </a:solidFill>
                <a:latin typeface="Microsoft Sans Serif"/>
                <a:cs typeface="Microsoft Sans Serif"/>
              </a:rPr>
              <a:t>7</a:t>
            </a:r>
            <a:r>
              <a:rPr lang="ru-RU" sz="2400" spc="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игровых</a:t>
            </a:r>
            <a:r>
              <a:rPr lang="ru-RU" sz="240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15" dirty="0">
                <a:solidFill>
                  <a:srgbClr val="383838"/>
                </a:solidFill>
                <a:latin typeface="Microsoft Sans Serif"/>
                <a:cs typeface="Microsoft Sans Serif"/>
              </a:rPr>
              <a:t>элементов</a:t>
            </a:r>
            <a:r>
              <a:rPr lang="ru-RU" sz="2400" spc="20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5" dirty="0">
                <a:solidFill>
                  <a:srgbClr val="383838"/>
                </a:solidFill>
                <a:latin typeface="Microsoft Sans Serif"/>
                <a:cs typeface="Microsoft Sans Serif"/>
              </a:rPr>
              <a:t>и </a:t>
            </a:r>
            <a:r>
              <a:rPr lang="ru-RU" sz="2400" spc="-465" dirty="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lang="ru-RU" sz="2400" spc="-25" dirty="0">
                <a:solidFill>
                  <a:srgbClr val="383838"/>
                </a:solidFill>
                <a:latin typeface="Microsoft Sans Serif"/>
                <a:cs typeface="Microsoft Sans Serif"/>
              </a:rPr>
              <a:t>коробочки.</a:t>
            </a:r>
            <a:endParaRPr lang="ru-RU" sz="2400" dirty="0">
              <a:latin typeface="Microsoft Sans Serif"/>
              <a:cs typeface="Microsoft Sans Serif"/>
            </a:endParaRP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1208" y="1114817"/>
            <a:ext cx="5904644" cy="5448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79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447</TotalTime>
  <Words>201</Words>
  <Application>Microsoft Office PowerPoint</Application>
  <PresentationFormat>Произвольный</PresentationFormat>
  <Paragraphs>30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Аспект</vt:lpstr>
      <vt:lpstr>МАСТЕР-КЛАСС НА ТЕМУ: «ПРИМЕНЕНИЕ В  РАБОТЕ С ВОСПИТАННИКАМИ ИГРОВОГО НАБОРА «МИР ГОЛОВОЛОМОК»</vt:lpstr>
      <vt:lpstr>АКТУАЛЬНОСТЬ ТЕМЫ С древнейших времен до сегодняшних дней человечество стремится достичь все больших и больших высот в освоении своего интеллектуального потенциала, наиболее полно раскрыть все грани человеческого мозга в борьбе за приспособление к постоянно меняющимся условиям окружающей действительности.        Проблема интеллектуального развития и воспитания детей дошкольного возраста является одной из самых актуальных в современной педагогике. Дошкольники с развитым интеллектом быстрее запоминают материал, более уверены в своих силах, легче адаптируются в новой обстановке, лучше подготовлены к школе.        Головоломки в образовательно-игровой деятельности дошкольников являются одним из самых эффективных средств формирования и развития интеллектуальных способностей ребенка.</vt:lpstr>
      <vt:lpstr>ЦЕЛЬ МАСТЕР-КЛАССА    - Познакомить с разными видами головоломок В.И.Красноухова;  -показать этапы усложнения задач в играх- головоломках на практике.</vt:lpstr>
      <vt:lpstr>Игра-головоломка «Складушки»</vt:lpstr>
      <vt:lpstr>Самый простой этап игры – накладывание деталей на картинку-схему. </vt:lpstr>
      <vt:lpstr>1 уровень сложности  Выкладывание такого же, как на картинке-схеме, изображения на столе.</vt:lpstr>
      <vt:lpstr>2 уровень сложности   Выкладывание такого же, как на картинке-схеме, изображения на столе. *Увеличение количества деталей  </vt:lpstr>
      <vt:lpstr> 3 уровень сложности  Придумывание изображения из любого количества деталей.  Умение рассказать о том, что ты изобразил.  Например, светофор.</vt:lpstr>
      <vt:lpstr>Игра-головоломка «Слагалица»</vt:lpstr>
      <vt:lpstr>Самый простой этап игры – накладывание деталей на картинку-схему. </vt:lpstr>
      <vt:lpstr>Презентация PowerPoint</vt:lpstr>
      <vt:lpstr>1 уровень сложности:  Придумывание изображения из любого количества деталей.  Умение рассказать о том, что ты изобразил.</vt:lpstr>
      <vt:lpstr>  2 уровень сложности:  Выкладывание такого же, как на картинке-схеме, изображения на столе.</vt:lpstr>
      <vt:lpstr> 3 уровень сложности:  Выкладывание деталей на картинку-схему с частичным контуром деталей</vt:lpstr>
      <vt:lpstr>Презентация PowerPoint</vt:lpstr>
      <vt:lpstr>4 уровень сложности:  Выкладывание деталей на картинку-схему без контура деталей.  5 уровень сложности:  Выкладывание изображения по памяти на столе.  </vt:lpstr>
      <vt:lpstr>Игра-головоломка «Осенний кубик»</vt:lpstr>
      <vt:lpstr>Самый простой этап игры – накладывание деталей на картинку-схему. </vt:lpstr>
      <vt:lpstr>1 уровень сложности:  Придумывание изображения из любого количества деталей.  Умение рассказать о том, что ты изобразил.</vt:lpstr>
      <vt:lpstr>2 уровень сложности:  Выкладывание такого же, как на картинке-схеме, изображения на столе.</vt:lpstr>
      <vt:lpstr>3 уровень сложности:  3 D моделирование – создание трехмерной модели объекта –  создание такой же, как на картинке-схеме, конструкции на столе.  4 уровень сложности:  Выкладывание изображения по памяти на столе. 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НА ТЕМУ: «ПРИМЕНЕНИЕ В  РАБОТЕ С ВОСПИТАННИКАМИ ИГРОВОГО НАБОРА «МИР ГОЛОВОЛОМОК»</dc:title>
  <dc:creator>Пользователь</dc:creator>
  <cp:lastModifiedBy>Пользователь Windows</cp:lastModifiedBy>
  <cp:revision>36</cp:revision>
  <dcterms:created xsi:type="dcterms:W3CDTF">2022-10-04T16:01:31Z</dcterms:created>
  <dcterms:modified xsi:type="dcterms:W3CDTF">2024-02-21T20:27:14Z</dcterms:modified>
</cp:coreProperties>
</file>