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82" r:id="rId4"/>
    <p:sldId id="281" r:id="rId5"/>
    <p:sldId id="261" r:id="rId6"/>
    <p:sldId id="262" r:id="rId7"/>
    <p:sldId id="264" r:id="rId8"/>
    <p:sldId id="265" r:id="rId9"/>
    <p:sldId id="266" r:id="rId10"/>
    <p:sldId id="284" r:id="rId11"/>
    <p:sldId id="267" r:id="rId12"/>
    <p:sldId id="286" r:id="rId13"/>
    <p:sldId id="285" r:id="rId14"/>
    <p:sldId id="269" r:id="rId15"/>
    <p:sldId id="270" r:id="rId16"/>
    <p:sldId id="271" r:id="rId17"/>
    <p:sldId id="274" r:id="rId18"/>
    <p:sldId id="275" r:id="rId19"/>
    <p:sldId id="289" r:id="rId20"/>
    <p:sldId id="288" r:id="rId21"/>
    <p:sldId id="277" r:id="rId22"/>
    <p:sldId id="28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 snapToGrid="0">
      <p:cViewPr>
        <p:scale>
          <a:sx n="76" d="100"/>
          <a:sy n="76" d="100"/>
        </p:scale>
        <p:origin x="-1884" y="-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620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941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5153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0172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68204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443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9468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5049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955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008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3562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0381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3069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0390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132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7192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9C94A-7948-43FF-A037-686FB9136432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529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420D681-77D9-4717-B1F6-EDB8850C7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33528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МАСТЕР-КЛАСС НА ТЕМУ:</a:t>
            </a:r>
            <a:r>
              <a:rPr lang="ru-RU" dirty="0"/>
              <a:t/>
            </a:r>
            <a:br>
              <a:rPr lang="ru-RU" dirty="0"/>
            </a:br>
            <a:r>
              <a:rPr lang="ru-RU" b="1" i="1" dirty="0">
                <a:solidFill>
                  <a:srgbClr val="FF0000"/>
                </a:solidFill>
              </a:rPr>
              <a:t>«ПРИМЕНЕНИЕ В  РАБОТЕ С ВОСПИТАННИКАМИ ИГРОВОГО НАБОРА «МИР ГОЛОВОЛОМОК»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="" xmlns:a16="http://schemas.microsoft.com/office/drawing/2014/main" id="{8EB5062E-11FF-46CC-A5A9-E53FCE1FE21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129670" y="2580362"/>
            <a:ext cx="4679485" cy="3961443"/>
          </a:xfrm>
          <a:ln w="76200">
            <a:solidFill>
              <a:schemeClr val="accent1">
                <a:lumMod val="60000"/>
                <a:lumOff val="40000"/>
              </a:schemeClr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0F79BD9D-E67D-42C2-9A62-23151A31DC88}"/>
              </a:ext>
            </a:extLst>
          </p:cNvPr>
          <p:cNvSpPr txBox="1"/>
          <p:nvPr/>
        </p:nvSpPr>
        <p:spPr>
          <a:xfrm>
            <a:off x="7117883" y="2163405"/>
            <a:ext cx="46794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Воспитатель: Алещенко Т.А</a:t>
            </a:r>
            <a:r>
              <a:rPr lang="ru-RU" dirty="0"/>
              <a:t>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>
            <a:off x="6841128" y="3707704"/>
            <a:ext cx="3605580" cy="2818356"/>
          </a:xfrm>
          <a:prstGeom prst="rect">
            <a:avLst/>
          </a:prstGeom>
          <a:noFill/>
          <a:ln w="76200">
            <a:solidFill>
              <a:srgbClr val="92D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9853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818F89F-A636-44D0-AC63-C2E849F2272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947781" y="400833"/>
            <a:ext cx="6563638" cy="6002575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9860" y="596730"/>
            <a:ext cx="3854528" cy="1278466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Самый простой этап игры – накладывание деталей на </a:t>
            </a:r>
            <a:r>
              <a:rPr lang="ru-RU" sz="2400" dirty="0" smtClean="0">
                <a:solidFill>
                  <a:schemeClr val="tx1"/>
                </a:solidFill>
              </a:rPr>
              <a:t>картинку-схему.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6375747" y="638827"/>
            <a:ext cx="5461349" cy="54025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1520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D301D7BF-D6E7-408C-A153-ED9369C5E7C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1891430" y="324990"/>
            <a:ext cx="7277622" cy="6289169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278836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F6776B7-60E0-4E03-95A3-10C18F6C80F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5373666" y="517563"/>
            <a:ext cx="6045894" cy="5928955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4495915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1 уровень сложности: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Придумывание изображения из любого количества деталей. 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Умение рассказать о том, что ты изобразил.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xmlns="" val="287254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97AD751C-2466-4951-B6D1-1DC4023505F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5398718" y="388307"/>
            <a:ext cx="6075123" cy="6123797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307" y="609600"/>
            <a:ext cx="4885151" cy="132080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  2 </a:t>
            </a:r>
            <a:r>
              <a:rPr lang="ru-RU" sz="3200" dirty="0">
                <a:solidFill>
                  <a:srgbClr val="FF0000"/>
                </a:solidFill>
              </a:rPr>
              <a:t>уровень </a:t>
            </a:r>
            <a:r>
              <a:rPr lang="ru-RU" sz="3200" dirty="0" smtClean="0">
                <a:solidFill>
                  <a:srgbClr val="FF0000"/>
                </a:solidFill>
              </a:rPr>
              <a:t>сложности: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Выкладывание такого же, как на картинке-схеме, изображения на столе.</a:t>
            </a:r>
            <a:endParaRPr lang="ru-RU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051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CCA12012-7F36-4453-AD56-FDECAF6916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5448822" y="563671"/>
            <a:ext cx="5812076" cy="5862181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6093" y="609600"/>
            <a:ext cx="4797469" cy="132080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3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уровень </a:t>
            </a:r>
            <a:r>
              <a:rPr lang="ru-RU" dirty="0" smtClean="0">
                <a:solidFill>
                  <a:srgbClr val="FF0000"/>
                </a:solidFill>
              </a:rPr>
              <a:t>сложности: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Выкладывание деталей на картинку-схему с частичным контуром деталей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xmlns="" val="2093147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5039755C-C88A-475E-BEB2-D430FEB9168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2367418" y="312420"/>
            <a:ext cx="7490565" cy="623316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13503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7AC5E274-6FC9-4FB5-A6C3-37321073A62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5235879" y="373380"/>
            <a:ext cx="6427312" cy="611124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516" y="609600"/>
            <a:ext cx="4546948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4</a:t>
            </a:r>
            <a:r>
              <a:rPr lang="ru-RU" dirty="0" smtClean="0">
                <a:solidFill>
                  <a:srgbClr val="FF0000"/>
                </a:solidFill>
              </a:rPr>
              <a:t> уровень сложности: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В</a:t>
            </a:r>
            <a:r>
              <a:rPr lang="ru-RU" sz="2700" dirty="0" smtClean="0">
                <a:solidFill>
                  <a:schemeClr val="tx1"/>
                </a:solidFill>
              </a:rPr>
              <a:t>ыкладывание деталей на картинку-схему без контура деталей.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/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5 </a:t>
            </a:r>
            <a:r>
              <a:rPr lang="ru-RU" dirty="0">
                <a:solidFill>
                  <a:srgbClr val="FF0000"/>
                </a:solidFill>
              </a:rPr>
              <a:t>уровень сложности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/>
            </a:r>
            <a:br>
              <a:rPr lang="ru-RU" sz="2400" dirty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Выкладывание изображения по памяти на столе.</a:t>
            </a:r>
            <a:r>
              <a:rPr lang="ru-RU" sz="2700" dirty="0">
                <a:solidFill>
                  <a:schemeClr val="tx1"/>
                </a:solidFill>
              </a:rPr>
              <a:t/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/>
            </a:r>
            <a:br>
              <a:rPr lang="ru-RU" sz="2400" dirty="0">
                <a:solidFill>
                  <a:srgbClr val="FF0000"/>
                </a:solidFill>
              </a:rPr>
            </a:br>
            <a:endParaRPr lang="ru-RU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6312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7342" y="250521"/>
            <a:ext cx="4727865" cy="1252603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Игра-головоломка </a:t>
            </a:r>
            <a:r>
              <a:rPr lang="ru-RU" sz="3200" dirty="0" smtClean="0">
                <a:solidFill>
                  <a:srgbClr val="FF0000"/>
                </a:solidFill>
              </a:rPr>
              <a:t>«Осенний кубик»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050071" y="514924"/>
            <a:ext cx="5549030" cy="5526437"/>
          </a:xfrm>
        </p:spPr>
        <p:txBody>
          <a:bodyPr/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Представляет</a:t>
            </a: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собой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набор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40" dirty="0">
                <a:solidFill>
                  <a:srgbClr val="383838"/>
                </a:solidFill>
                <a:latin typeface="Microsoft Sans Serif"/>
                <a:cs typeface="Microsoft Sans Serif"/>
              </a:rPr>
              <a:t>из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6 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деревянных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игровых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элементов. </a:t>
            </a:r>
            <a:r>
              <a:rPr lang="ru-RU" sz="2400" spc="-46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Суть</a:t>
            </a:r>
            <a:r>
              <a:rPr lang="ru-RU" sz="2400" spc="3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игры-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составление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конструкций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 2D</a:t>
            </a:r>
            <a:r>
              <a:rPr lang="ru-RU" sz="2400" spc="1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и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3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D 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 smtClean="0">
                <a:solidFill>
                  <a:srgbClr val="383838"/>
                </a:solidFill>
                <a:latin typeface="Microsoft Sans Serif"/>
                <a:cs typeface="Microsoft Sans Serif"/>
              </a:rPr>
              <a:t>моделирования.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0" marR="101600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Головоломка предполагает </a:t>
            </a: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решение 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нескольких</a:t>
            </a:r>
            <a:r>
              <a:rPr lang="ru-RU" sz="2400" spc="-3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задач,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для </a:t>
            </a:r>
            <a:r>
              <a:rPr lang="ru-RU" sz="2400" spc="-459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выполнения</a:t>
            </a:r>
            <a:r>
              <a:rPr lang="ru-RU" sz="2400" spc="1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которых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5" dirty="0" smtClean="0">
                <a:solidFill>
                  <a:srgbClr val="383838"/>
                </a:solidFill>
                <a:latin typeface="Microsoft Sans Serif"/>
                <a:cs typeface="Microsoft Sans Serif"/>
              </a:rPr>
              <a:t>нужно</a:t>
            </a:r>
            <a:r>
              <a:rPr lang="ru-RU" sz="2400" dirty="0" smtClean="0">
                <a:latin typeface="Microsoft Sans Serif"/>
                <a:cs typeface="Microsoft Sans Serif"/>
              </a:rPr>
              <a:t> </a:t>
            </a:r>
            <a:r>
              <a:rPr lang="ru-RU" sz="2400" spc="-20" dirty="0" smtClean="0">
                <a:solidFill>
                  <a:srgbClr val="383838"/>
                </a:solidFill>
                <a:latin typeface="Microsoft Sans Serif"/>
                <a:cs typeface="Microsoft Sans Serif"/>
              </a:rPr>
              <a:t>использовать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все</a:t>
            </a:r>
            <a:r>
              <a:rPr lang="ru-RU" sz="2400" spc="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 smtClean="0">
                <a:solidFill>
                  <a:srgbClr val="383838"/>
                </a:solidFill>
                <a:latin typeface="Microsoft Sans Serif"/>
                <a:cs typeface="Microsoft Sans Serif"/>
              </a:rPr>
              <a:t>имеющиеся</a:t>
            </a:r>
            <a:r>
              <a:rPr lang="ru-RU" sz="2400" dirty="0" smtClean="0">
                <a:latin typeface="Microsoft Sans Serif"/>
                <a:cs typeface="Microsoft Sans Serif"/>
              </a:rPr>
              <a:t> </a:t>
            </a:r>
            <a:r>
              <a:rPr lang="ru-RU" sz="2400" spc="-15" dirty="0" smtClean="0">
                <a:solidFill>
                  <a:srgbClr val="383838"/>
                </a:solidFill>
                <a:latin typeface="Microsoft Sans Serif"/>
                <a:cs typeface="Microsoft Sans Serif"/>
              </a:rPr>
              <a:t>детали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.</a:t>
            </a:r>
            <a:endParaRPr lang="ru-RU" sz="2400" dirty="0">
              <a:latin typeface="Microsoft Sans Serif"/>
              <a:cs typeface="Microsoft Sans Serif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4695" y="2337816"/>
            <a:ext cx="5620512" cy="2910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65065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9A6A2E9-E26D-4C7B-A788-73382C9D30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5749447" y="419100"/>
            <a:ext cx="5477370" cy="601980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77334" y="609600"/>
            <a:ext cx="4383181" cy="13208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Самый простой этап игры – накладывание деталей на картинку-схему.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955577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4F18A7B3-4024-402F-ADA1-5BFD765BC76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 rot="16200000">
            <a:off x="5768028" y="281155"/>
            <a:ext cx="5532120" cy="6120426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4796541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1 уровень сложности: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sz="6000" dirty="0">
                <a:solidFill>
                  <a:srgbClr val="FF0000"/>
                </a:solidFill>
              </a:rPr>
              <a:t/>
            </a:r>
            <a:br>
              <a:rPr lang="ru-RU" sz="6000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Придумывание изображения из любого количества деталей. </a:t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Умение рассказать о том, что ты изобразил.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xmlns="" val="4036079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068" y="288099"/>
            <a:ext cx="8596668" cy="16297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АКТУАЛЬНОСТЬ ТЕМЫ</a:t>
            </a:r>
            <a:r>
              <a:rPr lang="ru-RU" dirty="0" smtClean="0"/>
              <a:t> </a:t>
            </a:r>
            <a:r>
              <a:rPr lang="ru-RU" sz="2700" dirty="0" smtClean="0"/>
              <a:t>С древнейших времен до сегодняшних дней человечество стремится достичь все больших и больших высот в освоении своего интеллектуального потенциала, наиболее полно раскрыть все грани человеческого мозга в борьбе за приспособление к постоянно меняющимся условиям окружающей действительности.</a:t>
            </a:r>
            <a:br>
              <a:rPr lang="ru-RU" sz="2700" dirty="0" smtClean="0"/>
            </a:br>
            <a:r>
              <a:rPr lang="ru-RU" sz="2700" dirty="0"/>
              <a:t> </a:t>
            </a:r>
            <a:r>
              <a:rPr lang="ru-RU" sz="2700" dirty="0" smtClean="0"/>
              <a:t>      Проблема интеллектуального развития и воспитания детей дошкольного возраста является одной из самых актуальных в современной педагогике. Дошкольники с развитым интеллектом быстрее запоминают материал, более уверены в своих силах, легче адаптируются в новой обстановке, лучше подготовлены к школе.</a:t>
            </a:r>
            <a:br>
              <a:rPr lang="ru-RU" sz="2700" dirty="0" smtClean="0"/>
            </a:br>
            <a:r>
              <a:rPr lang="ru-RU" sz="2700" dirty="0"/>
              <a:t> </a:t>
            </a:r>
            <a:r>
              <a:rPr lang="ru-RU" sz="2700" dirty="0" smtClean="0"/>
              <a:t>      Головоломки в образовательно-игровой деятельности дошкольников являются одним из самых эффективных средств формирования и развития интеллектуальных способностей ребенка.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xmlns="" val="66412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ED5058-5C72-44A8-9E4B-87838AC03DF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897676" y="562940"/>
            <a:ext cx="6816873" cy="599788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907192" cy="132080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0000"/>
                </a:solidFill>
              </a:rPr>
              <a:t>2 уровень сложности:</a:t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Выкладывание такого же, как на картинке-схеме, изображения на столе.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xmlns="" val="2324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3A715E0C-C4C3-4792-9FC6-7BBE826825A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5223353" y="434340"/>
            <a:ext cx="6556540" cy="598932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729" y="609600"/>
            <a:ext cx="5198301" cy="1320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3 </a:t>
            </a:r>
            <a:r>
              <a:rPr lang="ru-RU" dirty="0">
                <a:solidFill>
                  <a:srgbClr val="FF0000"/>
                </a:solidFill>
              </a:rPr>
              <a:t>уровень сложности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3</a:t>
            </a:r>
            <a:r>
              <a:rPr lang="en-US" sz="2700" dirty="0" smtClean="0">
                <a:solidFill>
                  <a:schemeClr val="tx1"/>
                </a:solidFill>
              </a:rPr>
              <a:t> D</a:t>
            </a:r>
            <a:r>
              <a:rPr lang="ru-RU" sz="2700" dirty="0" smtClean="0">
                <a:solidFill>
                  <a:schemeClr val="tx1"/>
                </a:solidFill>
              </a:rPr>
              <a:t> моделирование –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создание трехмерной модели объекта – 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создание такой же, как на картинке-схеме, конструкции на столе.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4 </a:t>
            </a:r>
            <a:r>
              <a:rPr lang="ru-RU" dirty="0">
                <a:solidFill>
                  <a:srgbClr val="FF0000"/>
                </a:solidFill>
              </a:rPr>
              <a:t>уровень сложности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Выкладывание изображения по памяти на столе.</a:t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76347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E762BA-D79E-4F98-81F9-3DAD4AEB92D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590970" y="574356"/>
            <a:ext cx="9355669" cy="5262565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F39B7BE-B90D-4F2B-94B5-1D43E52A8058}"/>
              </a:ext>
            </a:extLst>
          </p:cNvPr>
          <p:cNvSpPr txBox="1"/>
          <p:nvPr/>
        </p:nvSpPr>
        <p:spPr>
          <a:xfrm>
            <a:off x="4739640" y="5836921"/>
            <a:ext cx="6644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>
                <a:solidFill>
                  <a:srgbClr val="FF0000"/>
                </a:solidFill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xmlns="" val="861093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068" y="288099"/>
            <a:ext cx="8596668" cy="76408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ЦЕЛЬ МАСТЕР-КЛАССА</a:t>
            </a:r>
            <a:r>
              <a:rPr lang="ru-RU" dirty="0" smtClean="0"/>
              <a:t>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100" dirty="0" smtClean="0"/>
              <a:t>- Познакомить с разными видами головоломок </a:t>
            </a:r>
            <a:r>
              <a:rPr lang="ru-RU" sz="3100" dirty="0" err="1" smtClean="0"/>
              <a:t>В.И.Красноухова</a:t>
            </a:r>
            <a:r>
              <a:rPr lang="ru-RU" sz="3100" dirty="0" smtClean="0"/>
              <a:t>;</a:t>
            </a:r>
            <a:br>
              <a:rPr lang="ru-RU" sz="31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100" dirty="0" smtClean="0"/>
              <a:t>-показать этапы усложнения задач в играх- головоломках на практике.</a:t>
            </a: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xmlns="" val="90705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22616"/>
            <a:ext cx="5786096" cy="992617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Игра-головоломка «</a:t>
            </a:r>
            <a:r>
              <a:rPr lang="ru-RU" sz="3200" dirty="0" err="1" smtClean="0">
                <a:solidFill>
                  <a:srgbClr val="FF0000"/>
                </a:solidFill>
              </a:rPr>
              <a:t>Складушки</a:t>
            </a:r>
            <a:r>
              <a:rPr lang="ru-RU" sz="3200" dirty="0" smtClean="0">
                <a:solidFill>
                  <a:srgbClr val="FF0000"/>
                </a:solidFill>
              </a:rPr>
              <a:t>»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826685" y="514924"/>
            <a:ext cx="4835047" cy="5526437"/>
          </a:xfrm>
        </p:spPr>
        <p:txBody>
          <a:bodyPr>
            <a:normAutofit/>
          </a:bodyPr>
          <a:lstStyle/>
          <a:p>
            <a:r>
              <a:rPr lang="ru-RU" sz="2400" dirty="0"/>
              <a:t>Головоломка представляет</a:t>
            </a:r>
            <a:br>
              <a:rPr lang="ru-RU" sz="2400" dirty="0"/>
            </a:br>
            <a:r>
              <a:rPr lang="ru-RU" sz="2400" dirty="0"/>
              <a:t>собой набор из 9 квадратных</a:t>
            </a:r>
            <a:br>
              <a:rPr lang="ru-RU" sz="2400" dirty="0"/>
            </a:br>
            <a:r>
              <a:rPr lang="ru-RU" sz="2400" dirty="0"/>
              <a:t>фишек с нанесёнными на них</a:t>
            </a:r>
            <a:br>
              <a:rPr lang="ru-RU" sz="2400" dirty="0"/>
            </a:br>
            <a:r>
              <a:rPr lang="ru-RU" sz="2400" dirty="0"/>
              <a:t>рисунками в виде ¼ круга,</a:t>
            </a:r>
            <a:br>
              <a:rPr lang="ru-RU" sz="2400" dirty="0"/>
            </a:br>
            <a:r>
              <a:rPr lang="ru-RU" sz="2400" dirty="0"/>
              <a:t>расположенных по углам,</a:t>
            </a:r>
            <a:br>
              <a:rPr lang="ru-RU" sz="2400" dirty="0"/>
            </a:br>
            <a:r>
              <a:rPr lang="ru-RU" sz="2400" dirty="0"/>
              <a:t>которые окрашены в три цвета.</a:t>
            </a:r>
            <a:br>
              <a:rPr lang="ru-RU" sz="2400" dirty="0"/>
            </a:br>
            <a:r>
              <a:rPr lang="ru-RU" sz="2400" dirty="0" smtClean="0"/>
              <a:t>Суть </a:t>
            </a:r>
            <a:r>
              <a:rPr lang="ru-RU" sz="2400" dirty="0"/>
              <a:t>игры-в составлении</a:t>
            </a:r>
            <a:br>
              <a:rPr lang="ru-RU" sz="2400" dirty="0"/>
            </a:br>
            <a:r>
              <a:rPr lang="ru-RU" sz="2400" dirty="0"/>
              <a:t>рисунка путём соединения</a:t>
            </a:r>
            <a:br>
              <a:rPr lang="ru-RU" sz="2400" dirty="0"/>
            </a:br>
            <a:r>
              <a:rPr lang="ru-RU" sz="2400" dirty="0"/>
              <a:t>квадратных фишек так, чтобы</a:t>
            </a:r>
            <a:br>
              <a:rPr lang="ru-RU" sz="2400" dirty="0"/>
            </a:br>
            <a:r>
              <a:rPr lang="ru-RU" sz="2400" dirty="0"/>
              <a:t>углы или стороны совпали по</a:t>
            </a:r>
            <a:br>
              <a:rPr lang="ru-RU" sz="2400" dirty="0"/>
            </a:br>
            <a:r>
              <a:rPr lang="ru-RU" sz="2400" dirty="0"/>
              <a:t>цвету</a:t>
            </a:r>
            <a:r>
              <a:rPr lang="ru-RU" sz="2400" dirty="0" smtClean="0"/>
              <a:t>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Таня\Downloads\IMG_20221205_103933_273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>
            <a:off x="425884" y="1703539"/>
            <a:ext cx="6375748" cy="4597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6940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9D4CAF43-06D7-44B0-91E3-F70B32AB74E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b="-118"/>
          <a:stretch/>
        </p:blipFill>
        <p:spPr>
          <a:xfrm>
            <a:off x="5599135" y="388620"/>
            <a:ext cx="5704510" cy="608076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5172321" cy="13208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Самый простой этап игры – накладывание деталей на картинку-схему.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413297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0575960F-FF65-4492-A57A-7ED7DA7B134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5486400" y="438412"/>
            <a:ext cx="6050070" cy="6080498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4" y="609600"/>
            <a:ext cx="4558545" cy="1320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 уровень сложности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Выкладывание такого же, как на картинке-схеме, изображения на столе.</a:t>
            </a:r>
            <a:endParaRPr lang="ru-RU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6895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47DFC643-E1F4-45D5-9A69-05D294BC269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5674290" y="263047"/>
            <a:ext cx="6240675" cy="6297772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4" y="609600"/>
            <a:ext cx="4721384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2 уровень сложности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Выкладывание </a:t>
            </a:r>
            <a:r>
              <a:rPr lang="ru-RU" sz="2700" dirty="0">
                <a:solidFill>
                  <a:schemeClr val="tx1"/>
                </a:solidFill>
              </a:rPr>
              <a:t>такого же, как на картинке-схеме, изображения на столе</a:t>
            </a:r>
            <a:r>
              <a:rPr lang="ru-RU" sz="2700" dirty="0" smtClean="0">
                <a:solidFill>
                  <a:schemeClr val="tx1"/>
                </a:solidFill>
              </a:rPr>
              <a:t>. *Увеличение </a:t>
            </a:r>
            <a:r>
              <a:rPr lang="ru-RU" sz="2700" dirty="0">
                <a:solidFill>
                  <a:schemeClr val="tx1"/>
                </a:solidFill>
              </a:rPr>
              <a:t>количества деталей </a:t>
            </a:r>
            <a:r>
              <a:rPr lang="ru-RU" sz="2700" dirty="0">
                <a:solidFill>
                  <a:srgbClr val="FF0000"/>
                </a:solidFill>
              </a:rPr>
              <a:t/>
            </a:r>
            <a:br>
              <a:rPr lang="ru-RU" sz="2700" dirty="0">
                <a:solidFill>
                  <a:srgbClr val="FF0000"/>
                </a:solidFill>
              </a:rPr>
            </a:br>
            <a:endParaRPr lang="ru-RU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519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336A44BD-1C7D-4D69-BF0D-1D160D912B1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5699342" y="400833"/>
            <a:ext cx="5814373" cy="6050069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77334" y="609600"/>
            <a:ext cx="4784014" cy="132080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3 уровень сложности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Придумывание изображения из любого количества деталей. </a:t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Умение рассказать о том, что ты изобразил</a:t>
            </a:r>
            <a:r>
              <a:rPr lang="ru-RU" sz="2700" dirty="0" smtClean="0">
                <a:solidFill>
                  <a:schemeClr val="tx1"/>
                </a:solidFill>
              </a:rPr>
              <a:t>.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/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Например, светофор.</a:t>
            </a:r>
            <a:endParaRPr lang="ru-RU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3063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349375"/>
            <a:ext cx="6312189" cy="602603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Игра-головоломка «</a:t>
            </a:r>
            <a:r>
              <a:rPr lang="ru-RU" sz="3200" dirty="0" err="1" smtClean="0">
                <a:solidFill>
                  <a:srgbClr val="FF0000"/>
                </a:solidFill>
              </a:rPr>
              <a:t>Слагалица</a:t>
            </a:r>
            <a:r>
              <a:rPr lang="ru-RU" sz="3200" dirty="0" smtClean="0">
                <a:solidFill>
                  <a:srgbClr val="FF0000"/>
                </a:solidFill>
              </a:rPr>
              <a:t>»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7453557" y="439768"/>
            <a:ext cx="4513541" cy="5526437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Суть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игры: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265430" indent="-253365">
              <a:lnSpc>
                <a:spcPct val="100000"/>
              </a:lnSpc>
              <a:buAutoNum type="arabicPeriod"/>
              <a:tabLst>
                <a:tab pos="266065" algn="l"/>
              </a:tabLst>
            </a:pP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Составление</a:t>
            </a:r>
            <a:r>
              <a:rPr lang="ru-RU" sz="2400" spc="2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жанровых</a:t>
            </a:r>
            <a:r>
              <a:rPr lang="ru-RU" sz="2400" spc="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35" dirty="0">
                <a:solidFill>
                  <a:srgbClr val="383838"/>
                </a:solidFill>
                <a:latin typeface="Microsoft Sans Serif"/>
                <a:cs typeface="Microsoft Sans Serif"/>
              </a:rPr>
              <a:t>картинок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buAutoNum type="arabicPeriod"/>
              <a:tabLst>
                <a:tab pos="266065" algn="l"/>
              </a:tabLst>
            </a:pP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Составление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фигур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по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заданным </a:t>
            </a:r>
            <a:r>
              <a:rPr lang="ru-RU" sz="2400" spc="-46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силуэтам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265430" indent="-253365">
              <a:lnSpc>
                <a:spcPct val="100000"/>
              </a:lnSpc>
              <a:buAutoNum type="arabicPeriod"/>
              <a:tabLst>
                <a:tab pos="266065" algn="l"/>
              </a:tabLst>
            </a:pP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Составление</a:t>
            </a:r>
            <a:r>
              <a:rPr lang="ru-RU" sz="2400" spc="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фигур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с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заданными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0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свойствами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12700" marR="175895">
              <a:lnSpc>
                <a:spcPct val="100000"/>
              </a:lnSpc>
            </a:pP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Игра-головоломка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«</a:t>
            </a:r>
            <a:r>
              <a:rPr lang="ru-RU" sz="2400" spc="-5" dirty="0" err="1">
                <a:solidFill>
                  <a:srgbClr val="383838"/>
                </a:solidFill>
                <a:latin typeface="Microsoft Sans Serif"/>
                <a:cs typeface="Microsoft Sans Serif"/>
              </a:rPr>
              <a:t>Слагалица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»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 состоит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40" dirty="0">
                <a:solidFill>
                  <a:srgbClr val="383838"/>
                </a:solidFill>
                <a:latin typeface="Microsoft Sans Serif"/>
                <a:cs typeface="Microsoft Sans Serif"/>
              </a:rPr>
              <a:t>из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7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игровых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элементов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и </a:t>
            </a:r>
            <a:r>
              <a:rPr lang="ru-RU" sz="2400" spc="-46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коробочки.</a:t>
            </a:r>
            <a:endParaRPr lang="ru-RU" sz="2400" dirty="0">
              <a:latin typeface="Microsoft Sans Serif"/>
              <a:cs typeface="Microsoft Sans Serif"/>
            </a:endParaRP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1208" y="1114817"/>
            <a:ext cx="5904644" cy="5448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8779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447</TotalTime>
  <Words>201</Words>
  <Application>Microsoft Office PowerPoint</Application>
  <PresentationFormat>Произвольный</PresentationFormat>
  <Paragraphs>30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Аспект</vt:lpstr>
      <vt:lpstr>МАСТЕР-КЛАСС НА ТЕМУ: «ПРИМЕНЕНИЕ В  РАБОТЕ С ВОСПИТАННИКАМИ ИГРОВОГО НАБОРА «МИР ГОЛОВОЛОМОК»</vt:lpstr>
      <vt:lpstr>АКТУАЛЬНОСТЬ ТЕМЫ С древнейших времен до сегодняшних дней человечество стремится достичь все больших и больших высот в освоении своего интеллектуального потенциала, наиболее полно раскрыть все грани человеческого мозга в борьбе за приспособление к постоянно меняющимся условиям окружающей действительности.        Проблема интеллектуального развития и воспитания детей дошкольного возраста является одной из самых актуальных в современной педагогике. Дошкольники с развитым интеллектом быстрее запоминают материал, более уверены в своих силах, легче адаптируются в новой обстановке, лучше подготовлены к школе.        Головоломки в образовательно-игровой деятельности дошкольников являются одним из самых эффективных средств формирования и развития интеллектуальных способностей ребенка.</vt:lpstr>
      <vt:lpstr>ЦЕЛЬ МАСТЕР-КЛАССА    - Познакомить с разными видами головоломок В.И.Красноухова;  -показать этапы усложнения задач в играх- головоломках на практике.</vt:lpstr>
      <vt:lpstr>Игра-головоломка «Складушки»</vt:lpstr>
      <vt:lpstr>Самый простой этап игры – накладывание деталей на картинку-схему. </vt:lpstr>
      <vt:lpstr>1 уровень сложности  Выкладывание такого же, как на картинке-схеме, изображения на столе.</vt:lpstr>
      <vt:lpstr>2 уровень сложности   Выкладывание такого же, как на картинке-схеме, изображения на столе. *Увеличение количества деталей  </vt:lpstr>
      <vt:lpstr> 3 уровень сложности  Придумывание изображения из любого количества деталей.  Умение рассказать о том, что ты изобразил.  Например, светофор.</vt:lpstr>
      <vt:lpstr>Игра-головоломка «Слагалица»</vt:lpstr>
      <vt:lpstr>Самый простой этап игры – накладывание деталей на картинку-схему. </vt:lpstr>
      <vt:lpstr>Слайд 11</vt:lpstr>
      <vt:lpstr>1 уровень сложности:  Придумывание изображения из любого количества деталей.  Умение рассказать о том, что ты изобразил.</vt:lpstr>
      <vt:lpstr>  2 уровень сложности:  Выкладывание такого же, как на картинке-схеме, изображения на столе.</vt:lpstr>
      <vt:lpstr> 3 уровень сложности:  Выкладывание деталей на картинку-схему с частичным контуром деталей</vt:lpstr>
      <vt:lpstr>Слайд 15</vt:lpstr>
      <vt:lpstr>4 уровень сложности:  Выкладывание деталей на картинку-схему без контура деталей.  5 уровень сложности:  Выкладывание изображения по памяти на столе.  </vt:lpstr>
      <vt:lpstr>Игра-головоломка «Осенний кубик»</vt:lpstr>
      <vt:lpstr>Самый простой этап игры – накладывание деталей на картинку-схему. </vt:lpstr>
      <vt:lpstr>1 уровень сложности:  Придумывание изображения из любого количества деталей.  Умение рассказать о том, что ты изобразил.</vt:lpstr>
      <vt:lpstr>2 уровень сложности:  Выкладывание такого же, как на картинке-схеме, изображения на столе.</vt:lpstr>
      <vt:lpstr>3 уровень сложности:  3 D моделирование – создание трехмерной модели объекта –  создание такой же, как на картинке-схеме, конструкции на столе.  4 уровень сложности:  Выкладывание изображения по памяти на столе.   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НА ТЕМУ: «ПРИМЕНЕНИЕ В  РАБОТЕ С ВОСПИТАННИКАМИ ИГРОВОГО НАБОРА «МИР ГОЛОВОЛОМОК»</dc:title>
  <dc:creator>Пользователь</dc:creator>
  <cp:lastModifiedBy>User</cp:lastModifiedBy>
  <cp:revision>36</cp:revision>
  <dcterms:created xsi:type="dcterms:W3CDTF">2022-10-04T16:01:31Z</dcterms:created>
  <dcterms:modified xsi:type="dcterms:W3CDTF">2024-04-01T09:41:08Z</dcterms:modified>
</cp:coreProperties>
</file>