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64" r:id="rId4"/>
    <p:sldId id="257" r:id="rId5"/>
    <p:sldId id="259" r:id="rId6"/>
    <p:sldId id="284" r:id="rId7"/>
    <p:sldId id="261" r:id="rId8"/>
    <p:sldId id="289" r:id="rId9"/>
    <p:sldId id="278" r:id="rId10"/>
    <p:sldId id="279" r:id="rId11"/>
    <p:sldId id="262" r:id="rId12"/>
    <p:sldId id="271" r:id="rId13"/>
    <p:sldId id="272" r:id="rId14"/>
    <p:sldId id="280" r:id="rId15"/>
    <p:sldId id="274" r:id="rId16"/>
    <p:sldId id="285" r:id="rId17"/>
    <p:sldId id="276" r:id="rId18"/>
    <p:sldId id="288" r:id="rId19"/>
    <p:sldId id="281" r:id="rId20"/>
    <p:sldId id="282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E0A"/>
    <a:srgbClr val="7BA719"/>
    <a:srgbClr val="FF9999"/>
    <a:srgbClr val="3399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7AD2D-7DFE-43CA-8585-BB82E509632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855ADBB-D3D2-4F3A-AAE7-1199107DF8EF}">
      <dgm:prSet phldrT="[Текст]" custT="1"/>
      <dgm:spPr/>
      <dgm:t>
        <a:bodyPr/>
        <a:lstStyle/>
        <a:p>
          <a:pPr algn="l"/>
          <a:r>
            <a:rPr lang="ru-RU" sz="2100" dirty="0" smtClean="0">
              <a:latin typeface="Arial Black" pitchFamily="34" charset="0"/>
            </a:rPr>
            <a:t>Освоение цвета, формы, величины;  букв и цифр</a:t>
          </a:r>
          <a:endParaRPr lang="ru-RU" sz="2100" dirty="0">
            <a:latin typeface="Arial Black" pitchFamily="34" charset="0"/>
          </a:endParaRPr>
        </a:p>
      </dgm:t>
    </dgm:pt>
    <dgm:pt modelId="{EBDBDF3A-8A72-4E6F-9E1B-AC2EF806F769}" type="parTrans" cxnId="{50CEC19A-0622-4988-A0F0-49690FDFB526}">
      <dgm:prSet/>
      <dgm:spPr/>
      <dgm:t>
        <a:bodyPr/>
        <a:lstStyle/>
        <a:p>
          <a:pPr algn="l"/>
          <a:endParaRPr lang="ru-RU"/>
        </a:p>
      </dgm:t>
    </dgm:pt>
    <dgm:pt modelId="{EC2C5B0E-D0B9-43C1-9D20-11B8318DF152}" type="sibTrans" cxnId="{50CEC19A-0622-4988-A0F0-49690FDFB526}">
      <dgm:prSet/>
      <dgm:spPr/>
      <dgm:t>
        <a:bodyPr/>
        <a:lstStyle/>
        <a:p>
          <a:pPr algn="l"/>
          <a:endParaRPr lang="ru-RU"/>
        </a:p>
      </dgm:t>
    </dgm:pt>
    <dgm:pt modelId="{264D0984-B550-4574-937E-57EF93BDC78A}">
      <dgm:prSet phldrT="[Текст]" custT="1"/>
      <dgm:spPr/>
      <dgm:t>
        <a:bodyPr/>
        <a:lstStyle/>
        <a:p>
          <a:pPr algn="l"/>
          <a:r>
            <a:rPr lang="ru-RU" sz="2100" smtClean="0">
              <a:latin typeface="Arial Black" pitchFamily="34" charset="0"/>
            </a:rPr>
            <a:t>Тренировка мелкой моторики рук</a:t>
          </a:r>
          <a:endParaRPr lang="ru-RU" sz="2100" dirty="0">
            <a:latin typeface="Arial Black" pitchFamily="34" charset="0"/>
          </a:endParaRPr>
        </a:p>
      </dgm:t>
    </dgm:pt>
    <dgm:pt modelId="{DA02FCCB-6EF3-4677-AC6A-DCB99B14F56A}" type="parTrans" cxnId="{CB99AB08-F7C4-4A3C-9818-410F028ED3C0}">
      <dgm:prSet/>
      <dgm:spPr/>
      <dgm:t>
        <a:bodyPr/>
        <a:lstStyle/>
        <a:p>
          <a:pPr algn="l"/>
          <a:endParaRPr lang="ru-RU"/>
        </a:p>
      </dgm:t>
    </dgm:pt>
    <dgm:pt modelId="{E02C5234-1373-4D7D-8426-A62F7C5FC30D}" type="sibTrans" cxnId="{CB99AB08-F7C4-4A3C-9818-410F028ED3C0}">
      <dgm:prSet/>
      <dgm:spPr/>
      <dgm:t>
        <a:bodyPr/>
        <a:lstStyle/>
        <a:p>
          <a:pPr algn="l"/>
          <a:endParaRPr lang="ru-RU"/>
        </a:p>
      </dgm:t>
    </dgm:pt>
    <dgm:pt modelId="{9F25A40B-41B9-4DBD-AA47-27568E6EB58C}">
      <dgm:prSet phldrT="[Текст]" custT="1"/>
      <dgm:spPr/>
      <dgm:t>
        <a:bodyPr/>
        <a:lstStyle/>
        <a:p>
          <a:pPr algn="l"/>
          <a:r>
            <a:rPr lang="ru-RU" sz="2100" smtClean="0">
              <a:latin typeface="Arial Black" pitchFamily="34" charset="0"/>
            </a:rPr>
            <a:t>Развитие речи, мышления,  внимания, памяти, воображения</a:t>
          </a:r>
          <a:endParaRPr lang="ru-RU" sz="2100" dirty="0">
            <a:latin typeface="Arial Black" pitchFamily="34" charset="0"/>
          </a:endParaRPr>
        </a:p>
      </dgm:t>
    </dgm:pt>
    <dgm:pt modelId="{9EA6A27C-DB0C-419D-9B86-F8A70BB00A1E}" type="parTrans" cxnId="{28570021-38E5-4915-AEA6-161DFC0844C2}">
      <dgm:prSet/>
      <dgm:spPr/>
      <dgm:t>
        <a:bodyPr/>
        <a:lstStyle/>
        <a:p>
          <a:pPr algn="l"/>
          <a:endParaRPr lang="ru-RU"/>
        </a:p>
      </dgm:t>
    </dgm:pt>
    <dgm:pt modelId="{6BA48CEF-9765-4283-838A-B79E8454088A}" type="sibTrans" cxnId="{28570021-38E5-4915-AEA6-161DFC0844C2}">
      <dgm:prSet/>
      <dgm:spPr/>
      <dgm:t>
        <a:bodyPr/>
        <a:lstStyle/>
        <a:p>
          <a:pPr algn="l"/>
          <a:endParaRPr lang="ru-RU"/>
        </a:p>
      </dgm:t>
    </dgm:pt>
    <dgm:pt modelId="{9D431778-7CF6-4CC0-8FC5-A9B904935096}" type="pres">
      <dgm:prSet presAssocID="{38F7AD2D-7DFE-43CA-8585-BB82E50963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A19B5-0F1D-410A-ACF7-CCB2E13E0F47}" type="pres">
      <dgm:prSet presAssocID="{E855ADBB-D3D2-4F3A-AAE7-1199107DF8EF}" presName="parentLin" presStyleCnt="0"/>
      <dgm:spPr/>
      <dgm:t>
        <a:bodyPr/>
        <a:lstStyle/>
        <a:p>
          <a:endParaRPr lang="ru-RU"/>
        </a:p>
      </dgm:t>
    </dgm:pt>
    <dgm:pt modelId="{A11A59B1-353A-4EFF-A471-AE0B609C68FC}" type="pres">
      <dgm:prSet presAssocID="{E855ADBB-D3D2-4F3A-AAE7-1199107DF8E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BC7A1BD-809A-4E8F-9664-40F0F8FA58E8}" type="pres">
      <dgm:prSet presAssocID="{E855ADBB-D3D2-4F3A-AAE7-1199107DF8EF}" presName="parentText" presStyleLbl="node1" presStyleIdx="0" presStyleCnt="3" custAng="0" custScaleX="136177" custScaleY="136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604EE-8F21-456B-B2F8-597FE12300B0}" type="pres">
      <dgm:prSet presAssocID="{E855ADBB-D3D2-4F3A-AAE7-1199107DF8EF}" presName="negativeSpace" presStyleCnt="0"/>
      <dgm:spPr/>
      <dgm:t>
        <a:bodyPr/>
        <a:lstStyle/>
        <a:p>
          <a:endParaRPr lang="ru-RU"/>
        </a:p>
      </dgm:t>
    </dgm:pt>
    <dgm:pt modelId="{52071149-EC40-4CC5-AED2-BAE16D7A69C6}" type="pres">
      <dgm:prSet presAssocID="{E855ADBB-D3D2-4F3A-AAE7-1199107DF8E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D4535-C9BE-4349-B20D-BF89442DB3A2}" type="pres">
      <dgm:prSet presAssocID="{EC2C5B0E-D0B9-43C1-9D20-11B8318DF152}" presName="spaceBetweenRectangles" presStyleCnt="0"/>
      <dgm:spPr/>
      <dgm:t>
        <a:bodyPr/>
        <a:lstStyle/>
        <a:p>
          <a:endParaRPr lang="ru-RU"/>
        </a:p>
      </dgm:t>
    </dgm:pt>
    <dgm:pt modelId="{B675DD8F-3DA8-4CA5-8080-6930DE4BC6F0}" type="pres">
      <dgm:prSet presAssocID="{264D0984-B550-4574-937E-57EF93BDC78A}" presName="parentLin" presStyleCnt="0"/>
      <dgm:spPr/>
      <dgm:t>
        <a:bodyPr/>
        <a:lstStyle/>
        <a:p>
          <a:endParaRPr lang="ru-RU"/>
        </a:p>
      </dgm:t>
    </dgm:pt>
    <dgm:pt modelId="{54978FDE-9F1A-45EA-8977-D3C97AD30996}" type="pres">
      <dgm:prSet presAssocID="{264D0984-B550-4574-937E-57EF93BDC7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473FB7F-0F64-4458-BEA8-FB98AE254E45}" type="pres">
      <dgm:prSet presAssocID="{264D0984-B550-4574-937E-57EF93BDC78A}" presName="parentText" presStyleLbl="node1" presStyleIdx="1" presStyleCnt="3" custScaleX="140464" custScaleY="133855" custLinFactNeighborX="-3430" custLinFactNeighborY="5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18BED-6C3F-4F42-BFFE-D061990F5BE7}" type="pres">
      <dgm:prSet presAssocID="{264D0984-B550-4574-937E-57EF93BDC78A}" presName="negativeSpace" presStyleCnt="0"/>
      <dgm:spPr/>
      <dgm:t>
        <a:bodyPr/>
        <a:lstStyle/>
        <a:p>
          <a:endParaRPr lang="ru-RU"/>
        </a:p>
      </dgm:t>
    </dgm:pt>
    <dgm:pt modelId="{4C937379-9451-47CB-A501-93801AC43E1A}" type="pres">
      <dgm:prSet presAssocID="{264D0984-B550-4574-937E-57EF93BDC78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5AB1F-891F-4BD7-A0B5-B878C676D3B9}" type="pres">
      <dgm:prSet presAssocID="{E02C5234-1373-4D7D-8426-A62F7C5FC30D}" presName="spaceBetweenRectangles" presStyleCnt="0"/>
      <dgm:spPr/>
      <dgm:t>
        <a:bodyPr/>
        <a:lstStyle/>
        <a:p>
          <a:endParaRPr lang="ru-RU"/>
        </a:p>
      </dgm:t>
    </dgm:pt>
    <dgm:pt modelId="{F6CA677A-82FF-41B4-BCF6-1C120301D4C6}" type="pres">
      <dgm:prSet presAssocID="{9F25A40B-41B9-4DBD-AA47-27568E6EB58C}" presName="parentLin" presStyleCnt="0"/>
      <dgm:spPr/>
      <dgm:t>
        <a:bodyPr/>
        <a:lstStyle/>
        <a:p>
          <a:endParaRPr lang="ru-RU"/>
        </a:p>
      </dgm:t>
    </dgm:pt>
    <dgm:pt modelId="{9857EAE3-043E-4557-9946-1692DFEBCE2D}" type="pres">
      <dgm:prSet presAssocID="{9F25A40B-41B9-4DBD-AA47-27568E6EB58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CAC341-9D30-4380-8780-B025EFC3DE4D}" type="pres">
      <dgm:prSet presAssocID="{9F25A40B-41B9-4DBD-AA47-27568E6EB58C}" presName="parentText" presStyleLbl="node1" presStyleIdx="2" presStyleCnt="3" custScaleX="140225" custScaleY="128156" custLinFactNeighborX="22807" custLinFactNeighborY="10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046DB-B929-4D14-9128-CFC541528A19}" type="pres">
      <dgm:prSet presAssocID="{9F25A40B-41B9-4DBD-AA47-27568E6EB58C}" presName="negativeSpace" presStyleCnt="0"/>
      <dgm:spPr/>
      <dgm:t>
        <a:bodyPr/>
        <a:lstStyle/>
        <a:p>
          <a:endParaRPr lang="ru-RU"/>
        </a:p>
      </dgm:t>
    </dgm:pt>
    <dgm:pt modelId="{8D847160-AB09-4834-8BA2-ACBB2DEA3ECA}" type="pres">
      <dgm:prSet presAssocID="{9F25A40B-41B9-4DBD-AA47-27568E6EB58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F4581-CF27-47D4-9AD0-9D50941D8B61}" type="presOf" srcId="{9F25A40B-41B9-4DBD-AA47-27568E6EB58C}" destId="{9857EAE3-043E-4557-9946-1692DFEBCE2D}" srcOrd="0" destOrd="0" presId="urn:microsoft.com/office/officeart/2005/8/layout/list1"/>
    <dgm:cxn modelId="{591F0405-4176-4CF9-840D-5CCE50875E18}" type="presOf" srcId="{264D0984-B550-4574-937E-57EF93BDC78A}" destId="{D473FB7F-0F64-4458-BEA8-FB98AE254E45}" srcOrd="1" destOrd="0" presId="urn:microsoft.com/office/officeart/2005/8/layout/list1"/>
    <dgm:cxn modelId="{A2B32F84-F6B0-4683-86B7-5B298D49F18C}" type="presOf" srcId="{38F7AD2D-7DFE-43CA-8585-BB82E509632F}" destId="{9D431778-7CF6-4CC0-8FC5-A9B904935096}" srcOrd="0" destOrd="0" presId="urn:microsoft.com/office/officeart/2005/8/layout/list1"/>
    <dgm:cxn modelId="{28570021-38E5-4915-AEA6-161DFC0844C2}" srcId="{38F7AD2D-7DFE-43CA-8585-BB82E509632F}" destId="{9F25A40B-41B9-4DBD-AA47-27568E6EB58C}" srcOrd="2" destOrd="0" parTransId="{9EA6A27C-DB0C-419D-9B86-F8A70BB00A1E}" sibTransId="{6BA48CEF-9765-4283-838A-B79E8454088A}"/>
    <dgm:cxn modelId="{39639CE3-90F8-4E63-B79C-242D9717FD42}" type="presOf" srcId="{E855ADBB-D3D2-4F3A-AAE7-1199107DF8EF}" destId="{8BC7A1BD-809A-4E8F-9664-40F0F8FA58E8}" srcOrd="1" destOrd="0" presId="urn:microsoft.com/office/officeart/2005/8/layout/list1"/>
    <dgm:cxn modelId="{C9D76E5D-38CF-40D2-81AC-2A2F19B9BFCA}" type="presOf" srcId="{264D0984-B550-4574-937E-57EF93BDC78A}" destId="{54978FDE-9F1A-45EA-8977-D3C97AD30996}" srcOrd="0" destOrd="0" presId="urn:microsoft.com/office/officeart/2005/8/layout/list1"/>
    <dgm:cxn modelId="{CB99AB08-F7C4-4A3C-9818-410F028ED3C0}" srcId="{38F7AD2D-7DFE-43CA-8585-BB82E509632F}" destId="{264D0984-B550-4574-937E-57EF93BDC78A}" srcOrd="1" destOrd="0" parTransId="{DA02FCCB-6EF3-4677-AC6A-DCB99B14F56A}" sibTransId="{E02C5234-1373-4D7D-8426-A62F7C5FC30D}"/>
    <dgm:cxn modelId="{4F8F1635-494E-4CAA-8268-A6BF511EBAFF}" type="presOf" srcId="{E855ADBB-D3D2-4F3A-AAE7-1199107DF8EF}" destId="{A11A59B1-353A-4EFF-A471-AE0B609C68FC}" srcOrd="0" destOrd="0" presId="urn:microsoft.com/office/officeart/2005/8/layout/list1"/>
    <dgm:cxn modelId="{50CEC19A-0622-4988-A0F0-49690FDFB526}" srcId="{38F7AD2D-7DFE-43CA-8585-BB82E509632F}" destId="{E855ADBB-D3D2-4F3A-AAE7-1199107DF8EF}" srcOrd="0" destOrd="0" parTransId="{EBDBDF3A-8A72-4E6F-9E1B-AC2EF806F769}" sibTransId="{EC2C5B0E-D0B9-43C1-9D20-11B8318DF152}"/>
    <dgm:cxn modelId="{C8B6359E-B417-471F-9788-08FD48B38477}" type="presOf" srcId="{9F25A40B-41B9-4DBD-AA47-27568E6EB58C}" destId="{64CAC341-9D30-4380-8780-B025EFC3DE4D}" srcOrd="1" destOrd="0" presId="urn:microsoft.com/office/officeart/2005/8/layout/list1"/>
    <dgm:cxn modelId="{F504934E-64F2-478C-AEF8-B5079C10ED4B}" type="presParOf" srcId="{9D431778-7CF6-4CC0-8FC5-A9B904935096}" destId="{2C3A19B5-0F1D-410A-ACF7-CCB2E13E0F47}" srcOrd="0" destOrd="0" presId="urn:microsoft.com/office/officeart/2005/8/layout/list1"/>
    <dgm:cxn modelId="{EBCA5BC0-FFD2-4B76-BE13-B67F44DF8F8B}" type="presParOf" srcId="{2C3A19B5-0F1D-410A-ACF7-CCB2E13E0F47}" destId="{A11A59B1-353A-4EFF-A471-AE0B609C68FC}" srcOrd="0" destOrd="0" presId="urn:microsoft.com/office/officeart/2005/8/layout/list1"/>
    <dgm:cxn modelId="{85A66B1F-0047-4115-9F64-4F13D8F1FF30}" type="presParOf" srcId="{2C3A19B5-0F1D-410A-ACF7-CCB2E13E0F47}" destId="{8BC7A1BD-809A-4E8F-9664-40F0F8FA58E8}" srcOrd="1" destOrd="0" presId="urn:microsoft.com/office/officeart/2005/8/layout/list1"/>
    <dgm:cxn modelId="{EB61FEB0-38E8-4F10-8978-19C542C4773F}" type="presParOf" srcId="{9D431778-7CF6-4CC0-8FC5-A9B904935096}" destId="{D9B604EE-8F21-456B-B2F8-597FE12300B0}" srcOrd="1" destOrd="0" presId="urn:microsoft.com/office/officeart/2005/8/layout/list1"/>
    <dgm:cxn modelId="{6B1E1648-1379-4AE0-A7EF-15E1504D5EA3}" type="presParOf" srcId="{9D431778-7CF6-4CC0-8FC5-A9B904935096}" destId="{52071149-EC40-4CC5-AED2-BAE16D7A69C6}" srcOrd="2" destOrd="0" presId="urn:microsoft.com/office/officeart/2005/8/layout/list1"/>
    <dgm:cxn modelId="{46C413E2-2B80-40A0-B8B9-3E70202DF998}" type="presParOf" srcId="{9D431778-7CF6-4CC0-8FC5-A9B904935096}" destId="{B4BD4535-C9BE-4349-B20D-BF89442DB3A2}" srcOrd="3" destOrd="0" presId="urn:microsoft.com/office/officeart/2005/8/layout/list1"/>
    <dgm:cxn modelId="{5E8014EC-85CA-4335-A8E7-3A485F487842}" type="presParOf" srcId="{9D431778-7CF6-4CC0-8FC5-A9B904935096}" destId="{B675DD8F-3DA8-4CA5-8080-6930DE4BC6F0}" srcOrd="4" destOrd="0" presId="urn:microsoft.com/office/officeart/2005/8/layout/list1"/>
    <dgm:cxn modelId="{6E07339D-6C14-42D5-963F-2B3EE2041CB3}" type="presParOf" srcId="{B675DD8F-3DA8-4CA5-8080-6930DE4BC6F0}" destId="{54978FDE-9F1A-45EA-8977-D3C97AD30996}" srcOrd="0" destOrd="0" presId="urn:microsoft.com/office/officeart/2005/8/layout/list1"/>
    <dgm:cxn modelId="{0A8E1ACF-9425-4E93-B66F-799B6C36C923}" type="presParOf" srcId="{B675DD8F-3DA8-4CA5-8080-6930DE4BC6F0}" destId="{D473FB7F-0F64-4458-BEA8-FB98AE254E45}" srcOrd="1" destOrd="0" presId="urn:microsoft.com/office/officeart/2005/8/layout/list1"/>
    <dgm:cxn modelId="{75241DBC-FAD8-4124-96AA-8C40D8F87BBE}" type="presParOf" srcId="{9D431778-7CF6-4CC0-8FC5-A9B904935096}" destId="{35518BED-6C3F-4F42-BFFE-D061990F5BE7}" srcOrd="5" destOrd="0" presId="urn:microsoft.com/office/officeart/2005/8/layout/list1"/>
    <dgm:cxn modelId="{C9E7476F-EA2F-4BA4-852B-F2635305463A}" type="presParOf" srcId="{9D431778-7CF6-4CC0-8FC5-A9B904935096}" destId="{4C937379-9451-47CB-A501-93801AC43E1A}" srcOrd="6" destOrd="0" presId="urn:microsoft.com/office/officeart/2005/8/layout/list1"/>
    <dgm:cxn modelId="{57D1F22F-D168-4C03-AFA8-D7FDB561B2E9}" type="presParOf" srcId="{9D431778-7CF6-4CC0-8FC5-A9B904935096}" destId="{92B5AB1F-891F-4BD7-A0B5-B878C676D3B9}" srcOrd="7" destOrd="0" presId="urn:microsoft.com/office/officeart/2005/8/layout/list1"/>
    <dgm:cxn modelId="{016601D4-A3D2-4B89-AB58-07FE66705E8B}" type="presParOf" srcId="{9D431778-7CF6-4CC0-8FC5-A9B904935096}" destId="{F6CA677A-82FF-41B4-BCF6-1C120301D4C6}" srcOrd="8" destOrd="0" presId="urn:microsoft.com/office/officeart/2005/8/layout/list1"/>
    <dgm:cxn modelId="{E6D57952-BF4B-4DDB-86AF-438DCDFEDF33}" type="presParOf" srcId="{F6CA677A-82FF-41B4-BCF6-1C120301D4C6}" destId="{9857EAE3-043E-4557-9946-1692DFEBCE2D}" srcOrd="0" destOrd="0" presId="urn:microsoft.com/office/officeart/2005/8/layout/list1"/>
    <dgm:cxn modelId="{B7839518-1A4E-4478-B4F1-98B38AE2D1E0}" type="presParOf" srcId="{F6CA677A-82FF-41B4-BCF6-1C120301D4C6}" destId="{64CAC341-9D30-4380-8780-B025EFC3DE4D}" srcOrd="1" destOrd="0" presId="urn:microsoft.com/office/officeart/2005/8/layout/list1"/>
    <dgm:cxn modelId="{26D6F003-DE37-430A-87D3-296E2932C8D0}" type="presParOf" srcId="{9D431778-7CF6-4CC0-8FC5-A9B904935096}" destId="{B8E046DB-B929-4D14-9128-CFC541528A19}" srcOrd="9" destOrd="0" presId="urn:microsoft.com/office/officeart/2005/8/layout/list1"/>
    <dgm:cxn modelId="{8C7201FE-40EE-4E8E-B6A6-FC0E2FB45F64}" type="presParOf" srcId="{9D431778-7CF6-4CC0-8FC5-A9B904935096}" destId="{8D847160-AB09-4834-8BA2-ACBB2DEA3E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71149-EC40-4CC5-AED2-BAE16D7A69C6}">
      <dsp:nvSpPr>
        <dsp:cNvPr id="0" name=""/>
        <dsp:cNvSpPr/>
      </dsp:nvSpPr>
      <dsp:spPr>
        <a:xfrm>
          <a:off x="0" y="610285"/>
          <a:ext cx="7643866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7A1BD-809A-4E8F-9664-40F0F8FA58E8}">
      <dsp:nvSpPr>
        <dsp:cNvPr id="0" name=""/>
        <dsp:cNvSpPr/>
      </dsp:nvSpPr>
      <dsp:spPr>
        <a:xfrm>
          <a:off x="380700" y="71438"/>
          <a:ext cx="7257968" cy="8488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 Black" pitchFamily="34" charset="0"/>
            </a:rPr>
            <a:t>Освоение цвета, формы, величины;  букв и цифр</a:t>
          </a:r>
          <a:endParaRPr lang="ru-RU" sz="2100" kern="1200" dirty="0">
            <a:latin typeface="Arial Black" pitchFamily="34" charset="0"/>
          </a:endParaRPr>
        </a:p>
      </dsp:txBody>
      <dsp:txXfrm>
        <a:off x="422135" y="112873"/>
        <a:ext cx="7175098" cy="765936"/>
      </dsp:txXfrm>
    </dsp:sp>
    <dsp:sp modelId="{4C937379-9451-47CB-A501-93801AC43E1A}">
      <dsp:nvSpPr>
        <dsp:cNvPr id="0" name=""/>
        <dsp:cNvSpPr/>
      </dsp:nvSpPr>
      <dsp:spPr>
        <a:xfrm>
          <a:off x="0" y="1772719"/>
          <a:ext cx="7643866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3FB7F-0F64-4458-BEA8-FB98AE254E45}">
      <dsp:nvSpPr>
        <dsp:cNvPr id="0" name=""/>
        <dsp:cNvSpPr/>
      </dsp:nvSpPr>
      <dsp:spPr>
        <a:xfrm>
          <a:off x="357189" y="1285883"/>
          <a:ext cx="7273607" cy="8297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Arial Black" pitchFamily="34" charset="0"/>
            </a:rPr>
            <a:t>Тренировка мелкой моторики рук</a:t>
          </a:r>
          <a:endParaRPr lang="ru-RU" sz="2100" kern="1200" dirty="0">
            <a:latin typeface="Arial Black" pitchFamily="34" charset="0"/>
          </a:endParaRPr>
        </a:p>
      </dsp:txBody>
      <dsp:txXfrm>
        <a:off x="397696" y="1326390"/>
        <a:ext cx="7192593" cy="748779"/>
      </dsp:txXfrm>
    </dsp:sp>
    <dsp:sp modelId="{8D847160-AB09-4834-8BA2-ACBB2DEA3ECA}">
      <dsp:nvSpPr>
        <dsp:cNvPr id="0" name=""/>
        <dsp:cNvSpPr/>
      </dsp:nvSpPr>
      <dsp:spPr>
        <a:xfrm>
          <a:off x="0" y="2899823"/>
          <a:ext cx="7643866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AC341-9D30-4380-8780-B025EFC3DE4D}">
      <dsp:nvSpPr>
        <dsp:cNvPr id="0" name=""/>
        <dsp:cNvSpPr/>
      </dsp:nvSpPr>
      <dsp:spPr>
        <a:xfrm>
          <a:off x="375307" y="2482735"/>
          <a:ext cx="7268558" cy="794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Arial Black" pitchFamily="34" charset="0"/>
            </a:rPr>
            <a:t>Развитие речи, мышления,  внимания, памяти, воображения</a:t>
          </a:r>
          <a:endParaRPr lang="ru-RU" sz="2100" kern="1200" dirty="0">
            <a:latin typeface="Arial Black" pitchFamily="34" charset="0"/>
          </a:endParaRPr>
        </a:p>
      </dsp:txBody>
      <dsp:txXfrm>
        <a:off x="414090" y="2521518"/>
        <a:ext cx="7190992" cy="716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69B35-EB2A-436C-8893-88654A0757B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8454-8CB0-4345-A6B3-67CB1787AB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8454-8CB0-4345-A6B3-67CB1787AB8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4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1571636"/>
          </a:xfrm>
        </p:spPr>
        <p:txBody>
          <a:bodyPr>
            <a:normAutofit fontScale="62500" lnSpcReduction="2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Nautilus Pompilius" pitchFamily="2" charset="-52"/>
              </a:rPr>
              <a:t>Консультация для родителей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Nautilus Pompilius" pitchFamily="2" charset="-52"/>
              </a:rPr>
              <a:t>«Развивающие игры нового поколения»</a:t>
            </a:r>
            <a:endParaRPr lang="ru-RU" sz="4800" dirty="0">
              <a:solidFill>
                <a:srgbClr val="FF0000"/>
              </a:solidFill>
              <a:latin typeface="Nautilus Pompilius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50100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Мелешко И.А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857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Играем с математическим планшетом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71480"/>
            <a:ext cx="87154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Задания: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Сделай треугольники (большой и маленький)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«Ориентировка в пространстве»: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Сделай прямоугольник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Раздели прямоугольник на два квадрата;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Помести в левый квадрат синюю фишку, в правый квадрат – желтую фишку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4857761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«Деление круга на части»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Натяни резинки на штырьки, которые образуют круг;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Раздели круг на две половинки;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Раздели каждую половинку пополам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85794"/>
            <a:ext cx="1571636" cy="159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928934"/>
            <a:ext cx="1857356" cy="175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24723"/>
            <a:ext cx="21465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игры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В.Воскобовича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путь от практики к теории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000108"/>
            <a:ext cx="8501122" cy="171451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Помогают стимулировать развитие познавательной сферы и выработку универсальных действий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69502816"/>
              </p:ext>
            </p:extLst>
          </p:nvPr>
        </p:nvGraphicFramePr>
        <p:xfrm>
          <a:off x="857224" y="3071810"/>
          <a:ext cx="764386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20" y="2500306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помощью одной игры решается множество задач: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Кораблик Плюх - Плюх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игра выполнена в виде яркого кораблика с разноцветными- флажками – парусами, которые легко надеваются на деревянные реи. На основание кораблика нанесены цифры от 1 до 5. Яркие флажки имеют шероховатую поверхность. В связи с этим, в процессе игры у ребенка развивается не только мелкая моторика, но и тактильные ощущения.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игра многофункциональна: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Знакомит ребенка с различными цветами;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 математические навыки;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Прививает умения по сортировке предметов, учитывая количество и цвет.</a:t>
            </a:r>
          </a:p>
        </p:txBody>
      </p:sp>
      <p:pic>
        <p:nvPicPr>
          <p:cNvPr id="8194" name="Picture 2" descr="http://www.dvoykam.net/wa-data/public/shop/products/78/64/26478/images/731/731.75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822735"/>
            <a:ext cx="3726746" cy="2573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«Юные путешественники»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7154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встречаются по ходу сюжета. То есть, взрослый просто рассказывает сказку, а ребята попутно выполняют те или иные действия: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Подул сильный ветер и все флажки перепутались. Сортируем их по цвету и сравниваем по количеству.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Звучит новая команда капитана: «Флажки одного цвета на мачту!»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Учимся различать и называть высоту мачт (самая высокая, высокая, средняя, низкая и самая низкая). На какую мачту наденется больше всего флажков? А на какую меньше всего? И вот плывет кораблик с красивыми разноцветными мачтами. Самая высокая мачта какого цвета? А самая низкая какого цвета? А средняя? И т. д.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сильная волна захлестнула кораблик. Все вымокли до нитки. «Сушить флажки!» - командует Капитан.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Проверяем, все ли флажки на месте после бури. Выкладываем их в пять рядов по цветам, пересчитываем, называем где флажков больше, меньше.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Игровизор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57377"/>
            <a:ext cx="8715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Игра, позволяющая сэкономить много бумаги на рисовании, прохождении лабиринтов и выполнении других различных заданий, которые требуют прорисовки.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игровизора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ребенок: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Развивает пространственную ориентировку на листе бумаги;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Совершенствует графические навыки;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Обучается изображению фигур по клеточкам; достраиванию симметричной фигуры изображения;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Учится создавать зеркальное отражение и т.д.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3857628"/>
            <a:ext cx="55721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Универсальность </a:t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использования:</a:t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Конструирование;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Знакомство со словом;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Рисование;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Ознакомление с окружающим миром;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Развивающие логические игры.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Пользователь\Downloads\IMG_20190412_095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454" y="3857628"/>
            <a:ext cx="2247033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Графический диктант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8286808" cy="329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1214422"/>
            <a:ext cx="7215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Поставить точку посередине – между красным и жёлтым плюсиками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Прочитать задание слева направо и выполнить: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Пользователь\Downloads\graficheskiy-diktant-korabl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167454" cy="5396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Косынка, Вечное Оригами, Кленовый листок – все это синонимы Квадрата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Выглядит он довольно просто: на квадратной основе из ткани наклеены треугольники.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одной стороны – красного цвета, с другой стороны – зеленого.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«Квадрат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с легкостью трансформируется в разные формы: самолет, черепаху, дом и другие. Формы собираются как плоские, так и объемные. Можно воспользоваться для сборки готовыми схемами, а можно пофантазировать и придумать свой образ. Всего схем сложения более 100.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ÐÐ°ÑÑÐ¸Ð½ÐºÐ¸ Ð¿Ð¾ Ð·Ð°Ð¿ÑÐ¾ÑÑ ÐºÐ²Ð°Ð´ÑÐ°Ñ Ð²Ð¾ÑÐºÐ¾Ð±Ð¾Ð²Ð¸Ñ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3476625"/>
            <a:ext cx="2781300" cy="3381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286124"/>
            <a:ext cx="6215106" cy="3764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может оказать содействие в формировании у ребенка: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умения смотреть на ситуацию в целом, не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зацикливаясь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мелких деталях;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способности к моделированию;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хорошего уровня развития ориентирования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пространстве;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памяти, внимательности, старательности.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«Конфета»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300642" cy="492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24744"/>
            <a:ext cx="8643998" cy="2664296"/>
          </a:xfrm>
        </p:spPr>
        <p:txBody>
          <a:bodyPr>
            <a:noAutofit/>
          </a:bodyPr>
          <a:lstStyle/>
          <a:p>
            <a:pPr algn="just"/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Жил-был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(делаем из квадрата по схеме или по показу ёжика). Звали его Пых. И вот пошёл ёжик к другу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Пых-Пыху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день рождения. А в подарок он захватил красивый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башмачок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(превращаем ёжика в башмачок). Друзья веселились, играли, а самой любимой игрушкой у них был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самолёт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(делаем из башмачка самолет)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Вот так прошёл день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Пыха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«Превращения квадрата» . Сказка «Ёжик»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консультации: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родительских компетенций через использование современных развивающих игр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досуга с детьми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Серия игр «Эрудиты»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90409_123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482578"/>
            <a:ext cx="4500562" cy="3375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92867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«Яблонька», «Снеговик», «Ромашка» сочетают в себе два процесса – составление слов и шнурование.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000240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данной серии способствуют: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Развитию психических процессов (внимания, памяти, логического и творческого мышления, воображения);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Расширению словарного запаса, освоению содержания слов, словотворчеству);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Подготовке к обучению чтению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(различение гласных и согласных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звуков, букв, выделение слогов,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 чтение слов);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Тренировке мелкой моторики рук,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координации «Глаз – рука»,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подготовке руки к письму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Играя с ребёнком, вы получаете ощущение радости, открываете в нём новые, удивительные черты характера, прививаете ему желание учиться, познавать новое!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Китайская народная мудрость гласит: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91680" y="1643050"/>
            <a:ext cx="6452220" cy="705830"/>
          </a:xfrm>
          <a:prstGeom prst="round2DiagRec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Скажи мне, и я забуду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91680" y="2636912"/>
            <a:ext cx="6452220" cy="645222"/>
          </a:xfrm>
          <a:prstGeom prst="round2DiagRec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Покажи мне, и я запомню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91680" y="3563326"/>
            <a:ext cx="6452220" cy="729770"/>
          </a:xfrm>
          <a:prstGeom prst="round2DiagRec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Дай мне действовать самому, </a:t>
            </a:r>
            <a:b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и я научусь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ИГРЫ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это игры, специально разработанные с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активизации различных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 ребёнка, в том числе умственных и двигательных.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58" y="340871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Типы развивающих игр: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7158" y="1142984"/>
            <a:ext cx="364333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традиционные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72000" y="1071546"/>
            <a:ext cx="371477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авторские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8434" name="Picture 2" descr="https://avatars.mds.yandex.net/get-pdb/163339/380d1a17-0887-4bee-a588-a91c60ef7a0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1928794" cy="1157277"/>
          </a:xfrm>
          <a:prstGeom prst="rect">
            <a:avLst/>
          </a:prstGeom>
          <a:noFill/>
        </p:spPr>
      </p:pic>
      <p:pic>
        <p:nvPicPr>
          <p:cNvPr id="18436" name="Picture 4" descr="https://cdn2.static1-sima-land.com/items/2093105/0/700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429000"/>
            <a:ext cx="1500174" cy="1500174"/>
          </a:xfrm>
          <a:prstGeom prst="rect">
            <a:avLst/>
          </a:prstGeom>
          <a:noFill/>
        </p:spPr>
      </p:pic>
      <p:pic>
        <p:nvPicPr>
          <p:cNvPr id="18438" name="Picture 6" descr="https://st1.myideasoft.com/idea/db/30/myassets/products/948/ahsap-puzzle-tangram-zeka-gelistirici-oyuncaklar-10.jpg?revision=15488469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1714512" cy="1714512"/>
          </a:xfrm>
          <a:prstGeom prst="rect">
            <a:avLst/>
          </a:prstGeom>
          <a:noFill/>
        </p:spPr>
      </p:pic>
      <p:pic>
        <p:nvPicPr>
          <p:cNvPr id="18440" name="Picture 8" descr="http://www.utkonos.ru/images/photo/3319/3319616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072074"/>
            <a:ext cx="1811077" cy="1571612"/>
          </a:xfrm>
          <a:prstGeom prst="rect">
            <a:avLst/>
          </a:prstGeom>
          <a:noFill/>
        </p:spPr>
      </p:pic>
      <p:pic>
        <p:nvPicPr>
          <p:cNvPr id="18442" name="Picture 10" descr="http://my-bookshop.ru/image/10103963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000636"/>
            <a:ext cx="1643074" cy="1643074"/>
          </a:xfrm>
          <a:prstGeom prst="rect">
            <a:avLst/>
          </a:prstGeom>
          <a:noFill/>
        </p:spPr>
      </p:pic>
      <p:pic>
        <p:nvPicPr>
          <p:cNvPr id="18444" name="Picture 12" descr="ÐÐ°ÑÑÐ¸Ð½ÐºÐ¸ Ð¿Ð¾ Ð·Ð°Ð¿ÑÐ¾ÑÑ Ð¿ÑÑÐ½Ð°ÑÐºÐ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2071678"/>
            <a:ext cx="1285884" cy="1204036"/>
          </a:xfrm>
          <a:prstGeom prst="rect">
            <a:avLst/>
          </a:prstGeom>
          <a:noFill/>
        </p:spPr>
      </p:pic>
      <p:pic>
        <p:nvPicPr>
          <p:cNvPr id="12" name="Picture 13" descr="C:\Users\Пользователь\Downloads\IMG_20190409_1210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2000240"/>
            <a:ext cx="1928826" cy="1446619"/>
          </a:xfrm>
          <a:prstGeom prst="rect">
            <a:avLst/>
          </a:prstGeom>
          <a:noFill/>
        </p:spPr>
      </p:pic>
      <p:pic>
        <p:nvPicPr>
          <p:cNvPr id="18447" name="Picture 15" descr="ÐÐ°ÑÑÐ¸Ð½ÐºÐ¸ Ð¿Ð¾ Ð·Ð°Ð¿ÑÐ¾ÑÑ Ð¸Ð³ÑÑ Ð²Ð¾ÑÐºÐ¾Ð±Ð¾Ð²Ð¸ÑÐ° ÑÐ¾ÑÐ¾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2000240"/>
            <a:ext cx="1428760" cy="1421616"/>
          </a:xfrm>
          <a:prstGeom prst="rect">
            <a:avLst/>
          </a:prstGeom>
          <a:noFill/>
        </p:spPr>
      </p:pic>
      <p:pic>
        <p:nvPicPr>
          <p:cNvPr id="18449" name="Picture 17" descr="ÐÐ°ÑÑÐ¸Ð½ÐºÐ¸ Ð¿Ð¾ Ð·Ð°Ð¿ÑÐ¾ÑÑ Ð¸Ð³ÑÑ Ð²Ð¾ÑÐºÐ¾Ð±Ð¾Ð²Ð¸ÑÐ° ÑÐ¾ÑÐ¾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240" y="2000240"/>
            <a:ext cx="1428760" cy="1457918"/>
          </a:xfrm>
          <a:prstGeom prst="rect">
            <a:avLst/>
          </a:prstGeom>
          <a:noFill/>
        </p:spPr>
      </p:pic>
      <p:pic>
        <p:nvPicPr>
          <p:cNvPr id="18451" name="Picture 19" descr="ÐÐ°ÑÑÐ¸Ð½ÐºÐ¸ Ð¿Ð¾ Ð·Ð°Ð¿ÑÐ¾ÑÑ Ð±Ð»Ð¾ÐºÐ¸ Ð´ÑÐµÐ½ÐµÑÐ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3571876"/>
            <a:ext cx="1905000" cy="1905000"/>
          </a:xfrm>
          <a:prstGeom prst="rect">
            <a:avLst/>
          </a:prstGeom>
          <a:noFill/>
        </p:spPr>
      </p:pic>
      <p:pic>
        <p:nvPicPr>
          <p:cNvPr id="18453" name="Picture 21" descr="ÐÐ°ÑÑÐ¸Ð½ÐºÐ¸ Ð¿Ð¾ Ð·Ð°Ð¿ÑÐ¾ÑÑ ÐºÐ²Ð°Ð´ÑÐ°Ñ ÐÐ¸ÐºÐ¸ÑÐ¸Ð½ÑÑ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9124" y="3643314"/>
            <a:ext cx="1607947" cy="1071546"/>
          </a:xfrm>
          <a:prstGeom prst="rect">
            <a:avLst/>
          </a:prstGeom>
          <a:noFill/>
        </p:spPr>
      </p:pic>
      <p:pic>
        <p:nvPicPr>
          <p:cNvPr id="18455" name="Picture 23" descr="https://static.my-shop.ru/product/3/306/305297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00562" y="4786322"/>
            <a:ext cx="1857388" cy="1857388"/>
          </a:xfrm>
          <a:prstGeom prst="rect">
            <a:avLst/>
          </a:prstGeom>
          <a:noFill/>
        </p:spPr>
      </p:pic>
      <p:pic>
        <p:nvPicPr>
          <p:cNvPr id="18457" name="Picture 25" descr="ÐÐ°ÑÑÐ¸Ð½ÐºÐ¸ Ð¿Ð¾ Ð·Ð°Ð¿ÑÐ¾ÑÑ ÐºÑÐ¸Ð·ÐµÐ½ÐµÑÐ°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8116" y="3500438"/>
            <a:ext cx="1285884" cy="128588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00826" y="6215082"/>
            <a:ext cx="264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многие другие!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59" name="Picture 27" descr="ÐÐ°ÑÑÐ¸Ð½ÐºÐ¸ Ð¿Ð¾ Ð·Ð°Ð¿ÑÐ¾ÑÑ Ð±Ð¸Ð·Ð¸Ð±Ð¾ÑÐ´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58148" y="4772034"/>
            <a:ext cx="1285852" cy="141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30003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331640" y="1124744"/>
            <a:ext cx="6768752" cy="3024336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мы познакомим вас с некоторыми развивающими играми нового поколения: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Логические блоки  придумал венгерский математик и психолог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блоками доступно, на наглядной основе знакомят детей с формой, цветом, размером и толщиной объектов.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098" name="Picture 2" descr="https://fs1.ppt4web.ru/images/26879/105439/640/img1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2071678"/>
            <a:ext cx="8003053" cy="462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7598"/>
            <a:ext cx="8472518" cy="2510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блоками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1"/>
            <a:ext cx="4040188" cy="3571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«Ёжик»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928670"/>
            <a:ext cx="4283106" cy="5197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Ребенок из полного набора логических блоков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выбирает все треугольные фигуры (самостоятельно или с помощью взрослого)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Выкладывает мостик через речку, чередуя большие и маленькие треугольные блоки.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Усложнение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Выложить треугольные блоки, чередуя по цвету: синий, красный, желтый, синий...  и т.д. ( и в другой последовательности).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71481"/>
            <a:ext cx="4041775" cy="3571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«Собери по схеме»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928670"/>
            <a:ext cx="4284693" cy="5197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Собери изображение методом наложения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0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714620"/>
            <a:ext cx="4143372" cy="3017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планшет(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геоборд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4357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 придумал египетский математик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Калеб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Гаттерно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конце 1950-х гг. Математическая доска - это возможность исследовательской деятельности для ребенка, содействие его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психосенсомоторному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когнитивному развитию, а также развитию творческих способностей. 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 Это пособие помогает развить мелкую моторику рук, пространственное и ассоциативное мышление, воображение, умение действовать по заданному образцу.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857496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 представляет собой доску с  штырьками, набор цветных резинок, набор цветных фигур, а также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игровое пособие.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parentbook.ru/wordpress/wp-content/uploads/2018/06/02-Geobord-ili-matematicheskii-planshet-dlia-det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600074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К для родителей МДОУ 5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1908</TotalTime>
  <Words>545</Words>
  <Application>Microsoft Office PowerPoint</Application>
  <PresentationFormat>Экран (4:3)</PresentationFormat>
  <Paragraphs>73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Nautilus Pompilius</vt:lpstr>
      <vt:lpstr>Times New Roman</vt:lpstr>
      <vt:lpstr>МК для родителей МДОУ 52</vt:lpstr>
      <vt:lpstr>Презентация PowerPoint</vt:lpstr>
      <vt:lpstr>         Цель консультации: - повышение родительских компетенций через использование современных развивающих игр  при проведении досуга с детьми </vt:lpstr>
      <vt:lpstr>Китайская народная мудрость гласит: </vt:lpstr>
      <vt:lpstr>РАЗВИВАЮЩИЕ ИГРЫ  </vt:lpstr>
      <vt:lpstr>Типы развивающих игр:</vt:lpstr>
      <vt:lpstr> </vt:lpstr>
      <vt:lpstr>Логические блоки Дьенеша</vt:lpstr>
      <vt:lpstr>Игры с блоками Дьенеша</vt:lpstr>
      <vt:lpstr>Математический планшет(геоборд)</vt:lpstr>
      <vt:lpstr>Играем с математическим планшетом</vt:lpstr>
      <vt:lpstr>Развивающие игры В.Воскобовича – путь от практики к теории</vt:lpstr>
      <vt:lpstr>Кораблик Плюх - Плюх</vt:lpstr>
      <vt:lpstr>«Юные путешественники»</vt:lpstr>
      <vt:lpstr>Игровизор</vt:lpstr>
      <vt:lpstr>Графический диктант</vt:lpstr>
      <vt:lpstr>Ответ:</vt:lpstr>
      <vt:lpstr>Квадрат Воскобовича</vt:lpstr>
      <vt:lpstr>«Конфета»</vt:lpstr>
      <vt:lpstr>«Жил-был ёжик (делаем из квадрата по схеме или по показу ёжика). Звали его Пых. И вот пошёл ёжик к другу Пых-Пыху на день рождения. А в подарок он захватил красивый башмачок (превращаем ёжика в башмачок). Друзья веселились, играли, а самой любимой игрушкой у них был самолёт (делаем из башмачка самолет). Вот так прошёл день Пыха».</vt:lpstr>
      <vt:lpstr>Серия игр «Эрудиты»</vt:lpstr>
      <vt:lpstr>ПОМНИТЕ: Играя с ребёнком, вы получаете ощущение радости, открываете в нём новые, удивительные черты характера, прививаете ему желание учиться, познавать новое!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для родителей с детьми</dc:title>
  <dc:creator>Пользователь</dc:creator>
  <cp:lastModifiedBy>Пользователь Windows</cp:lastModifiedBy>
  <cp:revision>83</cp:revision>
  <dcterms:created xsi:type="dcterms:W3CDTF">2019-04-08T12:57:34Z</dcterms:created>
  <dcterms:modified xsi:type="dcterms:W3CDTF">2023-12-06T11:42:58Z</dcterms:modified>
</cp:coreProperties>
</file>