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82" r:id="rId4"/>
    <p:sldId id="281" r:id="rId5"/>
    <p:sldId id="261" r:id="rId6"/>
    <p:sldId id="262" r:id="rId7"/>
    <p:sldId id="264" r:id="rId8"/>
    <p:sldId id="265" r:id="rId9"/>
    <p:sldId id="284" r:id="rId10"/>
    <p:sldId id="290" r:id="rId11"/>
    <p:sldId id="286" r:id="rId12"/>
    <p:sldId id="292" r:id="rId13"/>
    <p:sldId id="291" r:id="rId14"/>
    <p:sldId id="28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 snapToGrid="0">
      <p:cViewPr>
        <p:scale>
          <a:sx n="68" d="100"/>
          <a:sy n="68" d="100"/>
        </p:scale>
        <p:origin x="-768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20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410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153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172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8204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43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468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04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55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08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6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38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069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39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32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19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9C94A-7948-43FF-A037-686FB9136432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D1481C8-F205-4BF6-9997-1859B570A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29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20D681-77D9-4717-B1F6-EDB8850C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33528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МАСТЕР-КЛАСС НА ТЕМУ:</a:t>
            </a:r>
            <a:r>
              <a:rPr lang="ru-RU" dirty="0"/>
              <a:t/>
            </a:r>
            <a:br>
              <a:rPr lang="ru-RU" dirty="0"/>
            </a:br>
            <a:r>
              <a:rPr lang="ru-RU" b="1" i="1" dirty="0">
                <a:solidFill>
                  <a:srgbClr val="FF0000"/>
                </a:solidFill>
              </a:rPr>
              <a:t>«ПРИМЕНЕНИЕ В  РАБОТЕ С ВОСПИТАННИКАМИ ИГРОВОГО НАБОРА «МИР </a:t>
            </a:r>
            <a:r>
              <a:rPr lang="ru-RU" b="1" i="1" dirty="0" smtClean="0">
                <a:solidFill>
                  <a:srgbClr val="FF0000"/>
                </a:solidFill>
              </a:rPr>
              <a:t>ГОЛОВОЛОМОК. ПУГОВИЦЫ»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                                      </a:t>
            </a:r>
            <a:r>
              <a:rPr lang="ru-RU" sz="2200" b="1" i="1" dirty="0" smtClean="0">
                <a:solidFill>
                  <a:srgbClr val="FF0000"/>
                </a:solidFill>
              </a:rPr>
              <a:t>Смарт-тренинг для </a:t>
            </a:r>
            <a:br>
              <a:rPr lang="ru-RU" sz="2200" b="1" i="1" dirty="0" smtClean="0">
                <a:solidFill>
                  <a:srgbClr val="FF0000"/>
                </a:solidFill>
              </a:rPr>
            </a:br>
            <a:r>
              <a:rPr lang="ru-RU" sz="2200" b="1" i="1" dirty="0" smtClean="0">
                <a:solidFill>
                  <a:srgbClr val="FF0000"/>
                </a:solidFill>
              </a:rPr>
              <a:t>                                                                   дошкольников</a:t>
            </a:r>
            <a:endParaRPr lang="ru-RU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79BD9D-E67D-42C2-9A62-23151A31DC88}"/>
              </a:ext>
            </a:extLst>
          </p:cNvPr>
          <p:cNvSpPr txBox="1"/>
          <p:nvPr/>
        </p:nvSpPr>
        <p:spPr>
          <a:xfrm>
            <a:off x="6588690" y="2163405"/>
            <a:ext cx="520867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Воспитатель</a:t>
            </a:r>
            <a:r>
              <a:rPr lang="ru-RU" sz="2000" b="1" dirty="0"/>
              <a:t>: Алещенко Т.А</a:t>
            </a:r>
            <a:r>
              <a:rPr lang="ru-RU" sz="2000" dirty="0"/>
              <a:t>.</a:t>
            </a:r>
          </a:p>
        </p:txBody>
      </p:sp>
      <p:pic>
        <p:nvPicPr>
          <p:cNvPr id="4" name="Picture 2" descr="C:\Users\Таня\Downloads\IMG_20240204_115556_625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4" r="15391" b="1653"/>
          <a:stretch/>
        </p:blipFill>
        <p:spPr bwMode="auto">
          <a:xfrm rot="5400000">
            <a:off x="1262343" y="1931837"/>
            <a:ext cx="3998693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075122" y="2430050"/>
            <a:ext cx="3198881" cy="4183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 </a:t>
            </a:r>
          </a:p>
          <a:p>
            <a:pPr marL="0" indent="0">
              <a:buNone/>
            </a:pPr>
            <a:r>
              <a:rPr lang="ru-RU" dirty="0" smtClean="0"/>
              <a:t>              </a:t>
            </a:r>
          </a:p>
          <a:p>
            <a:pPr marL="0" indent="0">
              <a:buNone/>
            </a:pPr>
            <a:r>
              <a:rPr lang="ru-RU" dirty="0" smtClean="0"/>
              <a:t>      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853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77334" y="609600"/>
            <a:ext cx="4784014" cy="13208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(</a:t>
            </a:r>
            <a:r>
              <a:rPr lang="ru-RU" dirty="0" smtClean="0">
                <a:solidFill>
                  <a:srgbClr val="FF0000"/>
                </a:solidFill>
              </a:rPr>
              <a:t>Ответ)</a:t>
            </a:r>
            <a:endParaRPr lang="ru-RU" sz="2700" dirty="0">
              <a:solidFill>
                <a:srgbClr val="FF0000"/>
              </a:solidFill>
            </a:endParaRPr>
          </a:p>
        </p:txBody>
      </p:sp>
      <p:pic>
        <p:nvPicPr>
          <p:cNvPr id="7171" name="Picture 3" descr="C:\Users\Таня\Downloads\IMG_20240227_220414_3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5" t="40062" r="14348" b="25252"/>
          <a:stretch/>
        </p:blipFill>
        <p:spPr bwMode="auto">
          <a:xfrm>
            <a:off x="6396858" y="332011"/>
            <a:ext cx="5069234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Таня\Downloads\IMG_20240227_221302_8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t="17380" r="15526" b="55057"/>
          <a:stretch/>
        </p:blipFill>
        <p:spPr bwMode="auto">
          <a:xfrm>
            <a:off x="338187" y="3256185"/>
            <a:ext cx="570151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471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78" y="247650"/>
            <a:ext cx="5032572" cy="12573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Игры-упражнения на развитие мыслительной операции «обобщение»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Объедини пуговицы в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группы</a:t>
            </a:r>
            <a:endParaRPr lang="ru-RU" dirty="0"/>
          </a:p>
        </p:txBody>
      </p:sp>
      <p:pic>
        <p:nvPicPr>
          <p:cNvPr id="8195" name="Picture 3" descr="C:\Users\Таня\Downloads\IMG_20240227_230451_1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7" b="27820"/>
          <a:stretch/>
        </p:blipFill>
        <p:spPr bwMode="auto">
          <a:xfrm>
            <a:off x="4710331" y="1415521"/>
            <a:ext cx="7263000" cy="504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54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78" y="247650"/>
            <a:ext cx="5032572" cy="12573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</a:t>
            </a:r>
            <a:endParaRPr lang="ru-RU" dirty="0"/>
          </a:p>
        </p:txBody>
      </p:sp>
      <p:pic>
        <p:nvPicPr>
          <p:cNvPr id="8195" name="Picture 3" descr="C:\Users\Таня\Downloads\IMG_20240227_230451_121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t="28545" r="11419" b="33123"/>
          <a:stretch/>
        </p:blipFill>
        <p:spPr bwMode="auto">
          <a:xfrm>
            <a:off x="295421" y="1969476"/>
            <a:ext cx="5387926" cy="371220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Таня\Downloads\IMG_20240227_230528_900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7" t="10536" r="9759" b="69015"/>
          <a:stretch/>
        </p:blipFill>
        <p:spPr bwMode="auto">
          <a:xfrm>
            <a:off x="6112720" y="1969475"/>
            <a:ext cx="5910467" cy="3795785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5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47650"/>
            <a:ext cx="4792249" cy="12573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Игры-упражнения на развитие мыслительной операции «классификация»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Пуговичный ребус</a:t>
            </a:r>
            <a:endParaRPr lang="ru-RU" dirty="0"/>
          </a:p>
        </p:txBody>
      </p:sp>
      <p:pic>
        <p:nvPicPr>
          <p:cNvPr id="8194" name="Picture 2" descr="C:\Users\Таня\Downloads\IMG_20240227_223800_7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1" t="16070" r="13898" b="59140"/>
          <a:stretch/>
        </p:blipFill>
        <p:spPr bwMode="auto">
          <a:xfrm>
            <a:off x="3979105" y="1487952"/>
            <a:ext cx="8058150" cy="411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50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39B7BE-B90D-4F2B-94B5-1D43E52A8058}"/>
              </a:ext>
            </a:extLst>
          </p:cNvPr>
          <p:cNvSpPr txBox="1"/>
          <p:nvPr/>
        </p:nvSpPr>
        <p:spPr>
          <a:xfrm>
            <a:off x="4739640" y="5836921"/>
            <a:ext cx="664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FF0000"/>
                </a:solidFill>
              </a:rPr>
              <a:t>СПАСИБО ЗА ВНИМАНИЕ</a:t>
            </a:r>
          </a:p>
        </p:txBody>
      </p:sp>
      <p:pic>
        <p:nvPicPr>
          <p:cNvPr id="10242" name="Picture 2" descr="C:\Users\Таня\Downloads\IMG_20240204_115605_7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4" r="24243"/>
          <a:stretch/>
        </p:blipFill>
        <p:spPr bwMode="auto">
          <a:xfrm rot="5400000">
            <a:off x="2997825" y="-405854"/>
            <a:ext cx="4815142" cy="66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093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068" y="288099"/>
            <a:ext cx="8596668" cy="162977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АКТУАЛЬНОСТЬ ТЕМЫ</a:t>
            </a:r>
            <a:r>
              <a:rPr lang="ru-RU" dirty="0" smtClean="0"/>
              <a:t> </a:t>
            </a:r>
            <a:r>
              <a:rPr lang="ru-RU" sz="2700" dirty="0" smtClean="0">
                <a:solidFill>
                  <a:schemeClr val="tx1"/>
                </a:solidFill>
              </a:rPr>
              <a:t>С древнейших времен до сегодняшних дней человечество стремится достичь все больших и больших высот в освоении своего интеллектуального потенциала, наиболее полно раскрыть все грани человеческого мозга в борьбе за приспособление к постоянно меняющимся условиям окружающей действительности.</a:t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smtClean="0">
                <a:solidFill>
                  <a:schemeClr val="tx1"/>
                </a:solidFill>
              </a:rPr>
              <a:t>      Проблема интеллектуального развития и воспитания детей дошкольного возраста является одной из самых актуальных в современной педагогике. Дошкольники с развитым интеллектом быстрее запоминают материал, более уверены в своих силах, легче адаптируются в новой обстановке, лучше подготовлены к школе.</a:t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smtClean="0">
                <a:solidFill>
                  <a:schemeClr val="tx1"/>
                </a:solidFill>
              </a:rPr>
              <a:t>      Головоломки в образовательно-игровой деятельности дошкольников являются одним из самых эффективных средств формирования и развития интеллектуальных </a:t>
            </a:r>
            <a:r>
              <a:rPr lang="ru-RU" sz="2700" dirty="0" smtClean="0"/>
              <a:t>способностей ребенка.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66412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068" y="288099"/>
            <a:ext cx="8596668" cy="76408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ЦЕЛЬ МАСТЕР-КЛАССА</a:t>
            </a:r>
            <a:r>
              <a:rPr lang="ru-RU" dirty="0" smtClean="0"/>
              <a:t>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3100" dirty="0" smtClean="0">
                <a:solidFill>
                  <a:schemeClr val="tx1"/>
                </a:solidFill>
              </a:rPr>
              <a:t>-</a:t>
            </a:r>
            <a:r>
              <a:rPr lang="ru-RU" sz="3100" dirty="0" smtClean="0"/>
              <a:t> </a:t>
            </a:r>
            <a:r>
              <a:rPr lang="ru-RU" sz="3100" dirty="0" smtClean="0">
                <a:solidFill>
                  <a:schemeClr val="tx1"/>
                </a:solidFill>
              </a:rPr>
              <a:t>Познакомить с игровым набором «Мир головоломок. Пуговицы» </a:t>
            </a:r>
            <a:r>
              <a:rPr lang="ru-RU" sz="3100" dirty="0" err="1" smtClean="0">
                <a:solidFill>
                  <a:schemeClr val="tx1"/>
                </a:solidFill>
              </a:rPr>
              <a:t>И.И.Казуниной</a:t>
            </a:r>
            <a:r>
              <a:rPr lang="ru-RU" sz="3100" dirty="0" smtClean="0">
                <a:solidFill>
                  <a:schemeClr val="tx1"/>
                </a:solidFill>
              </a:rPr>
              <a:t>;</a:t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endParaRPr lang="ru-RU" sz="3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2616"/>
            <a:ext cx="5786096" cy="150618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Раздел 1.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Подготовительные игры-упражнения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465512" y="2094696"/>
            <a:ext cx="4196220" cy="394666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Найди пару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Таня\Downloads\IMG_20240204_122232_2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r="50000"/>
          <a:stretch/>
        </p:blipFill>
        <p:spPr bwMode="auto">
          <a:xfrm rot="16200000">
            <a:off x="1738034" y="687546"/>
            <a:ext cx="3629699" cy="64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40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Wingdings" pitchFamily="2" charset="2"/>
              <a:buChar char="v"/>
            </a:pPr>
            <a:r>
              <a:rPr lang="ru-RU" dirty="0" smtClean="0"/>
              <a:t>Выложи ряд</a:t>
            </a:r>
            <a:br>
              <a:rPr lang="ru-RU" dirty="0" smtClean="0"/>
            </a:br>
            <a:r>
              <a:rPr lang="ru-RU" dirty="0" smtClean="0"/>
              <a:t>(ответ)</a:t>
            </a:r>
            <a:endParaRPr lang="ru-RU" dirty="0"/>
          </a:p>
        </p:txBody>
      </p:sp>
      <p:pic>
        <p:nvPicPr>
          <p:cNvPr id="1027" name="Picture 3" descr="C:\Users\Таня\Downloads\IMG_20240205_170657_9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10" b="21530"/>
          <a:stretch/>
        </p:blipFill>
        <p:spPr bwMode="auto">
          <a:xfrm>
            <a:off x="2246232" y="1866378"/>
            <a:ext cx="8583789" cy="43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979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5678" y="363255"/>
            <a:ext cx="4910202" cy="268056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Раздел 2.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Игры-упражнения на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развитие мыслительной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операции «анализ»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Вставь</a:t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пропущенные </a:t>
            </a:r>
            <a:r>
              <a:rPr lang="ru-RU" sz="3100" dirty="0">
                <a:solidFill>
                  <a:schemeClr val="tx1"/>
                </a:solidFill>
              </a:rPr>
              <a:t/>
            </a:r>
            <a:br>
              <a:rPr lang="ru-RU" sz="3100" dirty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пуговицы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accent2"/>
                </a:solidFill>
              </a:rPr>
              <a:t>Игра №2</a:t>
            </a:r>
            <a:r>
              <a:rPr lang="ru-RU" dirty="0" smtClean="0">
                <a:solidFill>
                  <a:schemeClr val="accent2"/>
                </a:solidFill>
              </a:rPr>
              <a:t/>
            </a:r>
            <a:br>
              <a:rPr lang="ru-RU" dirty="0" smtClean="0">
                <a:solidFill>
                  <a:schemeClr val="accent2"/>
                </a:solidFill>
              </a:rPr>
            </a:br>
            <a:r>
              <a:rPr lang="ru-RU" sz="2700" dirty="0" smtClean="0">
                <a:solidFill>
                  <a:schemeClr val="accent2"/>
                </a:solidFill>
              </a:rPr>
              <a:t>«Выполни математическое действие»</a:t>
            </a:r>
            <a:r>
              <a:rPr lang="ru-RU" sz="3200" dirty="0" smtClean="0">
                <a:solidFill>
                  <a:schemeClr val="accent2"/>
                </a:solidFill>
              </a:rPr>
              <a:t/>
            </a:r>
            <a:br>
              <a:rPr lang="ru-RU" sz="3200" dirty="0" smtClean="0">
                <a:solidFill>
                  <a:schemeClr val="accent2"/>
                </a:solidFill>
              </a:rPr>
            </a:br>
            <a:endParaRPr lang="ru-RU" sz="2700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C:\Users\Таня\Downloads\IMG_20240227_201849_6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21551" r="2203" b="25748"/>
          <a:stretch/>
        </p:blipFill>
        <p:spPr bwMode="auto">
          <a:xfrm>
            <a:off x="4697258" y="651353"/>
            <a:ext cx="7358532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895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4721384" cy="13208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FF0000"/>
                </a:solidFill>
              </a:rPr>
              <a:t>Игры-упражнения на развитие мыслительной операции «синтез»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/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Раскодируй картинку</a:t>
            </a:r>
            <a:r>
              <a:rPr lang="ru-RU" sz="3100" dirty="0">
                <a:solidFill>
                  <a:srgbClr val="FF0000"/>
                </a:solidFill>
              </a:rPr>
              <a:t/>
            </a:r>
            <a:br>
              <a:rPr lang="ru-RU" sz="31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 </a:t>
            </a:r>
            <a:r>
              <a:rPr lang="ru-RU" sz="2700" dirty="0">
                <a:solidFill>
                  <a:srgbClr val="FF0000"/>
                </a:solidFill>
              </a:rPr>
              <a:t/>
            </a:r>
            <a:br>
              <a:rPr lang="ru-RU" sz="2700" dirty="0">
                <a:solidFill>
                  <a:srgbClr val="FF0000"/>
                </a:solidFill>
              </a:rPr>
            </a:br>
            <a:endParaRPr lang="ru-RU" sz="27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Таня\Downloads\IMG_20240227_210631_2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2" r="23135"/>
          <a:stretch/>
        </p:blipFill>
        <p:spPr bwMode="auto">
          <a:xfrm rot="16200000">
            <a:off x="949830" y="2188445"/>
            <a:ext cx="3289828" cy="47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аня\Downloads\IMG_20240227_210608_9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4" b="17378"/>
          <a:stretch/>
        </p:blipFill>
        <p:spPr bwMode="auto">
          <a:xfrm>
            <a:off x="5111505" y="413359"/>
            <a:ext cx="6700341" cy="5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19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77334" y="609600"/>
            <a:ext cx="4784014" cy="13208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(</a:t>
            </a:r>
            <a:r>
              <a:rPr lang="ru-RU" dirty="0" smtClean="0">
                <a:solidFill>
                  <a:srgbClr val="FF0000"/>
                </a:solidFill>
              </a:rPr>
              <a:t>Ответ)</a:t>
            </a:r>
            <a:endParaRPr lang="ru-RU" sz="27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Таня\Downloads\IMG_20240227_210901_3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t="15570" r="12769" b="3178"/>
          <a:stretch/>
        </p:blipFill>
        <p:spPr bwMode="auto">
          <a:xfrm rot="16200000">
            <a:off x="2812241" y="584479"/>
            <a:ext cx="6336005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063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9860" y="275574"/>
            <a:ext cx="3854528" cy="219205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Игры-упражнения на развитие мыслительной операции «сравнение»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Пуговичный </a:t>
            </a:r>
            <a:r>
              <a:rPr lang="ru-RU" sz="2400" dirty="0" err="1" smtClean="0">
                <a:solidFill>
                  <a:schemeClr val="tx1"/>
                </a:solidFill>
              </a:rPr>
              <a:t>пэчворк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Таня\Downloads\IMG_20240227_221302_8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t="11010" r="15526" b="55057"/>
          <a:stretch/>
        </p:blipFill>
        <p:spPr bwMode="auto">
          <a:xfrm>
            <a:off x="338187" y="2580361"/>
            <a:ext cx="570151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Таня\Downloads\IMG_20240227_221306_64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4" t="8589" r="8264" b="13759"/>
          <a:stretch/>
        </p:blipFill>
        <p:spPr bwMode="auto">
          <a:xfrm>
            <a:off x="6374716" y="212940"/>
            <a:ext cx="5078248" cy="64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20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934</TotalTime>
  <Words>101</Words>
  <Application>Microsoft Office PowerPoint</Application>
  <PresentationFormat>Произвольный</PresentationFormat>
  <Paragraphs>34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Аспект</vt:lpstr>
      <vt:lpstr>МАСТЕР-КЛАСС НА ТЕМУ: «ПРИМЕНЕНИЕ В  РАБОТЕ С ВОСПИТАННИКАМИ ИГРОВОГО НАБОРА «МИР ГОЛОВОЛОМОК. ПУГОВИЦЫ»                                        Смарт-тренинг для                                                                     дошкольников</vt:lpstr>
      <vt:lpstr>АКТУАЛЬНОСТЬ ТЕМЫ С древнейших времен до сегодняшних дней человечество стремится достичь все больших и больших высот в освоении своего интеллектуального потенциала, наиболее полно раскрыть все грани человеческого мозга в борьбе за приспособление к постоянно меняющимся условиям окружающей действительности.        Проблема интеллектуального развития и воспитания детей дошкольного возраста является одной из самых актуальных в современной педагогике. Дошкольники с развитым интеллектом быстрее запоминают материал, более уверены в своих силах, легче адаптируются в новой обстановке, лучше подготовлены к школе.        Головоломки в образовательно-игровой деятельности дошкольников являются одним из самых эффективных средств формирования и развития интеллектуальных способностей ребенка.</vt:lpstr>
      <vt:lpstr>ЦЕЛЬ МАСТЕР-КЛАССА    - Познакомить с игровым набором «Мир головоломок. Пуговицы» И.И.Казуниной;  </vt:lpstr>
      <vt:lpstr>Раздел 1. Подготовительные игры-упражнения</vt:lpstr>
      <vt:lpstr>Выложи ряд (ответ)</vt:lpstr>
      <vt:lpstr>Раздел 2. Игры-упражнения на развитие мыслительной операции «анализ» Вставь пропущенные  пуговицы Игра №2 «Выполни математическое действие» </vt:lpstr>
      <vt:lpstr>Игры-упражнения на развитие мыслительной операции «синтез»  Раскодируй картинку     </vt:lpstr>
      <vt:lpstr>  (Ответ)</vt:lpstr>
      <vt:lpstr>    Игры-упражнения на развитие мыслительной операции «сравнение»  Пуговичный пэчворк </vt:lpstr>
      <vt:lpstr>  (Ответ)</vt:lpstr>
      <vt:lpstr>Игры-упражнения на развитие мыслительной операции «обобщение»  Объедини пуговицы в  группы</vt:lpstr>
      <vt:lpstr>Ответ</vt:lpstr>
      <vt:lpstr>Игры-упражнения на развитие мыслительной операции «классификация»  Пуговичный ребус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НА ТЕМУ: «ПРИМЕНЕНИЕ В  РАБОТЕ С ВОСПИТАННИКАМИ ИГРОВОГО НАБОРА «МИР ГОЛОВОЛОМОК»</dc:title>
  <dc:creator>Пользователь</dc:creator>
  <cp:lastModifiedBy>Пользователь Windows</cp:lastModifiedBy>
  <cp:revision>66</cp:revision>
  <dcterms:created xsi:type="dcterms:W3CDTF">2022-10-04T16:01:31Z</dcterms:created>
  <dcterms:modified xsi:type="dcterms:W3CDTF">2024-02-27T20:30:30Z</dcterms:modified>
</cp:coreProperties>
</file>