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99" r:id="rId1"/>
  </p:sldMasterIdLst>
  <p:sldIdLst>
    <p:sldId id="256" r:id="rId2"/>
    <p:sldId id="258" r:id="rId3"/>
    <p:sldId id="259" r:id="rId4"/>
    <p:sldId id="262" r:id="rId5"/>
    <p:sldId id="268" r:id="rId6"/>
    <p:sldId id="261" r:id="rId7"/>
    <p:sldId id="270" r:id="rId8"/>
    <p:sldId id="272" r:id="rId9"/>
    <p:sldId id="260" r:id="rId10"/>
    <p:sldId id="274" r:id="rId11"/>
    <p:sldId id="276" r:id="rId12"/>
    <p:sldId id="275" r:id="rId13"/>
    <p:sldId id="277" r:id="rId14"/>
    <p:sldId id="278" r:id="rId15"/>
    <p:sldId id="279" r:id="rId16"/>
    <p:sldId id="280" r:id="rId17"/>
    <p:sldId id="281" r:id="rId18"/>
    <p:sldId id="273" r:id="rId19"/>
    <p:sldId id="287" r:id="rId20"/>
    <p:sldId id="288" r:id="rId21"/>
    <p:sldId id="289" r:id="rId22"/>
    <p:sldId id="282" r:id="rId23"/>
    <p:sldId id="269" r:id="rId24"/>
    <p:sldId id="263" r:id="rId25"/>
    <p:sldId id="286" r:id="rId26"/>
  </p:sldIdLst>
  <p:sldSz cx="9144000" cy="6858000" type="screen4x3"/>
  <p:notesSz cx="6888162" cy="10020300"/>
  <p:custDataLst>
    <p:tags r:id="rId27"/>
  </p:custDataLst>
  <p:defaultTextStyle>
    <a:defPPr>
      <a:defRPr lang="en-US"/>
    </a:defPPr>
    <a:lvl1pPr marL="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1pPr>
    <a:lvl2pPr marL="4572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2pPr>
    <a:lvl3pPr marL="9144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3pPr>
    <a:lvl4pPr marL="13716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4pPr>
    <a:lvl5pPr marL="1828800" indent="0" algn="l" defTabSz="4572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entury Gothic" pitchFamily="34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tags" Target="tags/tag2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2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>
  <p:cSld name="Титульный слайд"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2050" name="Group 15"/>
          <p:cNvGrpSpPr/>
          <p:nvPr/>
        </p:nvGrpSpPr>
        <p:grpSpPr>
          <a:xfrm>
            <a:off x="4335463" y="1169988"/>
            <a:ext cx="4814887" cy="4994275"/>
            <a:chOff x="4334933" y="1169931"/>
            <a:chExt cx="4814835" cy="4993802"/>
          </a:xfrm>
        </p:grpSpPr>
        <p:cxnSp>
          <p:nvCxnSpPr>
            <p:cNvPr id="2056" name="Straight Connector 16"/>
            <p:cNvCxnSpPr/>
            <p:nvPr/>
          </p:nvCxnSpPr>
          <p:spPr>
            <a:xfrm flipH="1">
              <a:off x="6009727" y="1169931"/>
              <a:ext cx="3133691" cy="3135015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miter lim="800000"/>
            </a:ln>
          </p:spPr>
        </p:cxnSp>
        <p:cxnSp>
          <p:nvCxnSpPr>
            <p:cNvPr id="2057" name="Straight Connector 18"/>
            <p:cNvCxnSpPr/>
            <p:nvPr/>
          </p:nvCxnSpPr>
          <p:spPr>
            <a:xfrm flipH="1">
              <a:off x="4334933" y="1349301"/>
              <a:ext cx="4814835" cy="4814432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miter lim="800000"/>
            </a:ln>
          </p:spPr>
        </p:cxnSp>
        <p:cxnSp>
          <p:nvCxnSpPr>
            <p:cNvPr id="2058" name="Straight Connector 20"/>
            <p:cNvCxnSpPr/>
            <p:nvPr/>
          </p:nvCxnSpPr>
          <p:spPr>
            <a:xfrm flipH="1">
              <a:off x="5225510" y="1469940"/>
              <a:ext cx="3911558" cy="391123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miter lim="800000"/>
            </a:ln>
          </p:spPr>
        </p:cxnSp>
        <p:cxnSp>
          <p:nvCxnSpPr>
            <p:cNvPr id="2059" name="Straight Connector 21"/>
            <p:cNvCxnSpPr/>
            <p:nvPr/>
          </p:nvCxnSpPr>
          <p:spPr>
            <a:xfrm flipH="1">
              <a:off x="5304885" y="1308030"/>
              <a:ext cx="3838534" cy="3839799"/>
            </a:xfrm>
            <a:prstGeom prst="line">
              <a:avLst/>
            </a:prstGeom>
            <a:noFill/>
            <a:ln w="31750" cap="rnd">
              <a:solidFill>
                <a:schemeClr val="tx1"/>
              </a:solidFill>
              <a:miter lim="800000"/>
            </a:ln>
          </p:spPr>
        </p:cxnSp>
        <p:cxnSp>
          <p:nvCxnSpPr>
            <p:cNvPr id="2060" name="Straight Connector 22"/>
            <p:cNvCxnSpPr/>
            <p:nvPr/>
          </p:nvCxnSpPr>
          <p:spPr>
            <a:xfrm flipH="1">
              <a:off x="5706518" y="1769949"/>
              <a:ext cx="3430550" cy="3430262"/>
            </a:xfrm>
            <a:prstGeom prst="line">
              <a:avLst/>
            </a:prstGeom>
            <a:noFill/>
            <a:ln w="31750" cap="rnd">
              <a:solidFill>
                <a:schemeClr val="tx1"/>
              </a:solidFill>
              <a:miter lim="800000"/>
            </a:ln>
          </p:spPr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/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53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DB7CB8B-F695-400F-AA46-C1F84111C37E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42B3072-55DA-49D0-BEE8-A126CB131AC9}" type="slidenum"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rd"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obj">
  <p:cSld name="Заголовок и объект"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076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469718C-9F19-495B-A32A-F6FAB052B909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737329D-B21A-40B1-BF4D-8BE93DEF405E}" type="slidenum"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rd"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Only">
  <p:cSld name="Только заголовок"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104371-8DB9-47A5-8BCC-AFC2DA104EF0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1762A8-1D63-447F-A068-40F7B7F00C3F}" type="slidenum"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rd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blank">
  <p:cSld name="Пустой слайд"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8196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2F46064-1A91-4CDF-A5D5-EFE332EDCEC2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D448CA-6EAA-4997-8F1C-2686DDE77D7A}" type="slidenum"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rd"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woObj">
  <p:cSld name="1_Два объекта"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9460" name="Date Placeholder 3"/>
          <p:cNvSpPr>
            <a:spLocks noGrp="1"/>
          </p:cNvSpPr>
          <p:nvPr>
            <p:ph type="dt" sz="half" idx="10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D343A88-8A63-4527-8C69-08BD2B22016D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6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6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A39A80F-E849-40EC-AA5E-963CA76E1497}" type="slidenum"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rd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image" Target="../media/image1.jpeg" /><Relationship Id="rId7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1026" name="Group 6"/>
          <p:cNvGrpSpPr/>
          <p:nvPr/>
        </p:nvGrpSpPr>
        <p:grpSpPr>
          <a:xfrm>
            <a:off x="6670675" y="3894138"/>
            <a:ext cx="2470150" cy="2659062"/>
            <a:chOff x="6687077" y="3259666"/>
            <a:chExt cx="2981857" cy="3208867"/>
          </a:xfrm>
        </p:grpSpPr>
        <p:cxnSp>
          <p:nvCxnSpPr>
            <p:cNvPr id="1032" name="Straight Connector 7"/>
            <p:cNvCxnSpPr/>
            <p:nvPr/>
          </p:nvCxnSpPr>
          <p:spPr>
            <a:xfrm flipH="1">
              <a:off x="8756746" y="3259666"/>
              <a:ext cx="912188" cy="911893"/>
            </a:xfrm>
            <a:prstGeom prst="line">
              <a:avLst/>
            </a:prstGeom>
            <a:noFill/>
            <a:ln cap="rnd">
              <a:solidFill>
                <a:schemeClr val="tx1"/>
              </a:solidFill>
              <a:miter lim="800000"/>
            </a:ln>
          </p:spPr>
        </p:cxnSp>
        <p:cxnSp>
          <p:nvCxnSpPr>
            <p:cNvPr id="1033" name="Straight Connector 8"/>
            <p:cNvCxnSpPr/>
            <p:nvPr/>
          </p:nvCxnSpPr>
          <p:spPr>
            <a:xfrm flipH="1">
              <a:off x="6687077" y="3485724"/>
              <a:ext cx="2981857" cy="2982809"/>
            </a:xfrm>
            <a:prstGeom prst="line">
              <a:avLst/>
            </a:prstGeom>
            <a:noFill/>
            <a:ln cap="rnd">
              <a:solidFill>
                <a:schemeClr val="tx1"/>
              </a:solidFill>
              <a:miter lim="800000"/>
            </a:ln>
          </p:spPr>
        </p:cxnSp>
        <p:cxnSp>
          <p:nvCxnSpPr>
            <p:cNvPr id="1034" name="Straight Connector 9"/>
            <p:cNvCxnSpPr/>
            <p:nvPr/>
          </p:nvCxnSpPr>
          <p:spPr>
            <a:xfrm flipH="1">
              <a:off x="7771737" y="3581511"/>
              <a:ext cx="1897197" cy="1896584"/>
            </a:xfrm>
            <a:prstGeom prst="line">
              <a:avLst/>
            </a:prstGeom>
            <a:noFill/>
            <a:ln cap="rnd">
              <a:solidFill>
                <a:schemeClr val="tx1"/>
              </a:solidFill>
              <a:miter lim="800000"/>
            </a:ln>
          </p:spPr>
        </p:cxnSp>
        <p:cxnSp>
          <p:nvCxnSpPr>
            <p:cNvPr id="1035" name="Straight Connector 10"/>
            <p:cNvCxnSpPr/>
            <p:nvPr/>
          </p:nvCxnSpPr>
          <p:spPr>
            <a:xfrm flipH="1">
              <a:off x="7923130" y="3433998"/>
              <a:ext cx="1740055" cy="1739494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miter lim="800000"/>
            </a:ln>
          </p:spPr>
        </p:cxnSp>
        <p:cxnSp>
          <p:nvCxnSpPr>
            <p:cNvPr id="1036" name="Straight Connector 11"/>
            <p:cNvCxnSpPr/>
            <p:nvPr/>
          </p:nvCxnSpPr>
          <p:spPr>
            <a:xfrm flipH="1">
              <a:off x="8398388" y="3985732"/>
              <a:ext cx="1264798" cy="126439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miter lim="800000"/>
            </a:ln>
          </p:spPr>
        </p:cxn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788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0"/>
            <a:ext cx="6554788" cy="3767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2857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20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8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6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4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4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9" name="Date Placeholder 3"/>
          <p:cNvSpPr>
            <a:spLocks noGrp="1"/>
          </p:cNvSpPr>
          <p:nvPr>
            <p:ph type="dt" sz="half" idx="2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3047341-36BA-4C87-B424-77382FEE1437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ct val="0"/>
              </a:spcBef>
              <a:spcAft>
                <a:spcPct val="0"/>
              </a:spcAft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84D4AA6-BD79-48F7-A87B-CABC05095E26}" type="slidenum"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altLang="ru-RU" sz="2800" b="0" i="0" u="none" strike="noStrike" kern="1200" cap="none" spc="0" normalizeH="0" baseline="0" noProof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30" r:id="rId1"/>
    <p:sldLayoutId id="2147483832" r:id="rId2"/>
    <p:sldLayoutId id="2147483840" r:id="rId3"/>
    <p:sldLayoutId id="2147483842" r:id="rId4"/>
    <p:sldLayoutId id="2147483864" r:id="rId5"/>
  </p:sldLayoutIdLst>
  <p:transition spd="slow">
    <p:cover dir="rd"/>
  </p:transition>
  <p:timing/>
  <p:txStyles>
    <p:titleStyle>
      <a:lvl1pPr marL="0" indent="0" algn="l" defTabSz="4572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200" b="0" i="0" u="none" kern="1200" cap="all" baseline="0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2000" b="0" i="0" u="none" kern="1200" baseline="0">
          <a:solidFill>
            <a:srgbClr val="0F496F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800" b="0" i="0" u="none" kern="1200" baseline="0">
          <a:solidFill>
            <a:srgbClr val="0F496F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600" b="0" i="0" u="none" kern="1200" baseline="0">
          <a:solidFill>
            <a:srgbClr val="0F496F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400" b="0" i="0" u="none" kern="1200" baseline="0">
          <a:solidFill>
            <a:srgbClr val="0F496F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lnSpc>
          <a:spcPct val="100000"/>
        </a:lnSpc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umimoji="0" sz="1400" b="0" i="0" u="none" kern="1200" baseline="0">
          <a:solidFill>
            <a:srgbClr val="0F496F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4572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audio" Target="NULL" /><Relationship Id="rId4" Type="http://schemas.openxmlformats.org/officeDocument/2006/relationships/image" Target="../media/image3.png" /><Relationship Id="rId5" Type="http://schemas.openxmlformats.org/officeDocument/2006/relationships/tags" Target="../tags/tag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image" Target="../media/image12.png" /><Relationship Id="rId6" Type="http://schemas.openxmlformats.org/officeDocument/2006/relationships/image" Target="../media/image1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Relationship Id="rId4" Type="http://schemas.openxmlformats.org/officeDocument/2006/relationships/image" Target="../media/image2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2.png" /><Relationship Id="rId3" Type="http://schemas.openxmlformats.org/officeDocument/2006/relationships/image" Target="../media/image2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4.jpeg" /><Relationship Id="rId3" Type="http://schemas.openxmlformats.org/officeDocument/2006/relationships/image" Target="../media/image25.png" /><Relationship Id="rId4" Type="http://schemas.openxmlformats.org/officeDocument/2006/relationships/image" Target="../media/image26.png" /><Relationship Id="rId5" Type="http://schemas.openxmlformats.org/officeDocument/2006/relationships/image" Target="../media/image27.png" /><Relationship Id="rId6" Type="http://schemas.openxmlformats.org/officeDocument/2006/relationships/image" Target="../media/image2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9.png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2.jpeg" /><Relationship Id="rId3" Type="http://schemas.openxmlformats.org/officeDocument/2006/relationships/image" Target="../media/image33.jpeg" /><Relationship Id="rId4" Type="http://schemas.openxmlformats.org/officeDocument/2006/relationships/image" Target="../media/image3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Relationship Id="rId4" Type="http://schemas.openxmlformats.org/officeDocument/2006/relationships/audio" Target="NULL" /><Relationship Id="rId5" Type="http://schemas.openxmlformats.org/officeDocument/2006/relationships/image" Target="../media/image37.png" /><Relationship Id="rId6" Type="http://schemas.openxmlformats.org/officeDocument/2006/relationships/image" Target="../media/image3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.png" /><Relationship Id="rId3" Type="http://schemas.openxmlformats.org/officeDocument/2006/relationships/image" Target="../media/image4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Relationship Id="rId3" Type="http://schemas.openxmlformats.org/officeDocument/2006/relationships/image" Target="../media/image41.png" /><Relationship Id="rId4" Type="http://schemas.openxmlformats.org/officeDocument/2006/relationships/image" Target="../media/image42.png" /><Relationship Id="rId5" Type="http://schemas.openxmlformats.org/officeDocument/2006/relationships/image" Target="../media/image43.png" /><Relationship Id="rId6" Type="http://schemas.openxmlformats.org/officeDocument/2006/relationships/image" Target="../media/image44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Relationship Id="rId3" Type="http://schemas.openxmlformats.org/officeDocument/2006/relationships/image" Target="../media/image45.png" /><Relationship Id="rId4" Type="http://schemas.openxmlformats.org/officeDocument/2006/relationships/image" Target="../media/image46.png" /><Relationship Id="rId5" Type="http://schemas.openxmlformats.org/officeDocument/2006/relationships/image" Target="../media/image47.png" /><Relationship Id="rId6" Type="http://schemas.openxmlformats.org/officeDocument/2006/relationships/image" Target="../media/image48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9.png" /><Relationship Id="rId3" Type="http://schemas.openxmlformats.org/officeDocument/2006/relationships/image" Target="../media/image50.png" /><Relationship Id="rId4" Type="http://schemas.openxmlformats.org/officeDocument/2006/relationships/image" Target="../media/image5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2.jpeg" /><Relationship Id="rId3" Type="http://schemas.openxmlformats.org/officeDocument/2006/relationships/image" Target="../media/image3.png" /><Relationship Id="rId4" Type="http://schemas.openxmlformats.org/officeDocument/2006/relationships/audio" Target="NULL" /><Relationship Id="rId5" Type="http://schemas.openxmlformats.org/officeDocument/2006/relationships/image" Target="../media/image53.jpeg" /><Relationship Id="rId6" Type="http://schemas.openxmlformats.org/officeDocument/2006/relationships/image" Target="../media/image54.jpeg" /><Relationship Id="rId7" Type="http://schemas.openxmlformats.org/officeDocument/2006/relationships/image" Target="../media/image55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20482" name="TextBox 4"/>
          <p:cNvSpPr/>
          <p:nvPr/>
        </p:nvSpPr>
        <p:spPr>
          <a:xfrm>
            <a:off x="2916238" y="1341438"/>
            <a:ext cx="2160587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Arial"/>
            </a:endParaRP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763713" y="525463"/>
            <a:ext cx="5688012" cy="1631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«Семья – это радость, семья – это мир.</a:t>
            </a:r>
            <a:endParaRPr kumimoji="0" lang="ru-RU" sz="1050" b="1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Семья – это помощь, семья – это жизнь.</a:t>
            </a:r>
            <a:endParaRPr kumimoji="0" lang="ru-RU" sz="1050" b="1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Семья – есть забота, поддержка, опора.</a:t>
            </a:r>
            <a:endParaRPr kumimoji="0" lang="ru-RU" sz="1050" b="1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Семья будет жить навсегда-навсегда!»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Вот что значит слово семья!</a:t>
            </a:r>
            <a:endParaRPr kumimoji="0" lang="ru-RU" sz="3200" b="1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484" name="Облако 7"/>
          <p:cNvSpPr/>
          <p:nvPr/>
        </p:nvSpPr>
        <p:spPr>
          <a:xfrm>
            <a:off x="611188" y="2420938"/>
            <a:ext cx="7993062" cy="2232025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6000" b="1" i="0" u="none" strike="noStrike" kern="1200" cap="none" spc="0" normalizeH="0" baseline="0" noProof="0">
                <a:ln>
                  <a:noFill/>
                </a:ln>
                <a:solidFill>
                  <a:srgbClr val="BE028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Проект</a:t>
            </a:r>
            <a:r>
              <a:rPr kumimoji="0" lang="ru-RU" sz="60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6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«Моя семья»</a:t>
            </a:r>
          </a:p>
        </p:txBody>
      </p:sp>
      <p:pic>
        <p:nvPicPr>
          <p:cNvPr id="20485" name="Детская песня - Про семью — копия.wav">
            <a:hlinkClick action="ppaction://media"/>
          </p:cNvPr>
          <p:cNvPicPr>
            <a:picLocks noRot="1" noChangeAspect="1"/>
          </p:cNvPicPr>
          <p:nvPr>
            <a:audioFile r:link="rId3"/>
            <p:extLst/>
          </p:nvPr>
        </p:nvPicPr>
        <p:blipFill>
          <a:blip r:embed="rId2"/>
          <a:stretch>
            <a:fillRect/>
          </a:stretch>
        </p:blipFill>
        <p:spPr>
          <a:xfrm>
            <a:off x="539750" y="58769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6" name="Детская песенка - Про мою семью.mp3">
            <a:hlinkClick action="ppaction://media"/>
          </p:cNvPr>
          <p:cNvPicPr>
            <a:picLocks noRot="1" noChangeAspect="1"/>
          </p:cNvPicPr>
          <p:nvPr>
            <a:audioFile r:link="rId3"/>
            <p:extLst/>
          </p:nvPr>
        </p:nvPicPr>
        <p:blipFill>
          <a:blip r:embed="rId4"/>
          <a:stretch>
            <a:fillRect/>
          </a:stretch>
        </p:blipFill>
        <p:spPr>
          <a:xfrm>
            <a:off x="7596188" y="43656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5"/>
    </p:custDataLst>
  </p:cSld>
  <p:clrMapOvr>
    <a:masterClrMapping/>
  </p:clrMapOvr>
  <p:transition spd="med" advClick="0" advTm="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4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6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5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6"/>
                </p:tgtEl>
              </p:cMediaNode>
            </p:audio>
          </p:childTnLst>
        </p:cTn>
      </p:par>
    </p:tnLst>
    <p:bldLst>
      <p:bldP spid="2048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215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9138" y="1484313"/>
            <a:ext cx="8424862" cy="34575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None/>
              <a:defRPr kumimoji="0" lang="en-US" altLang="en-US" sz="2000" b="0" i="0" u="none" baseline="0">
                <a:solidFill>
                  <a:srgbClr val="0F496F"/>
                </a:solidFill>
                <a:effectLst/>
                <a:latin typeface="Century Gothic" pitchFamily="34" charset="0"/>
              </a:defRPr>
            </a:lvl1pPr>
            <a:lvl2pPr marL="457200" indent="0" algn="ctr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None/>
              <a:defRPr kumimoji="0" lang="en-US" altLang="en-US" sz="1800" b="0" i="0" u="none" baseline="0">
                <a:solidFill>
                  <a:srgbClr val="0F496F"/>
                </a:solidFill>
                <a:effectLst/>
                <a:latin typeface="Century Gothic" pitchFamily="34" charset="0"/>
              </a:defRPr>
            </a:lvl2pPr>
            <a:lvl3pPr marL="914400" indent="0" algn="ctr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None/>
              <a:defRPr kumimoji="0" lang="en-US" altLang="en-US" sz="1600" b="0" i="0" u="none" baseline="0">
                <a:solidFill>
                  <a:srgbClr val="0F496F"/>
                </a:solidFill>
                <a:effectLst/>
                <a:latin typeface="Century Gothic" pitchFamily="34" charset="0"/>
              </a:defRPr>
            </a:lvl3pPr>
            <a:lvl4pPr marL="1371600" indent="0" algn="ctr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None/>
              <a:defRPr kumimoji="0" lang="en-US" altLang="en-US" sz="1400" b="0" i="0" u="none" baseline="0">
                <a:solidFill>
                  <a:srgbClr val="0F496F"/>
                </a:solidFill>
                <a:effectLst/>
                <a:latin typeface="Century Gothic" pitchFamily="34" charset="0"/>
              </a:defRPr>
            </a:lvl4pPr>
            <a:lvl5pPr marL="1828800" indent="0" algn="ctr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None/>
              <a:defRPr kumimoji="0" lang="en-US" altLang="en-US" sz="1400" b="0" i="0" u="none" baseline="0">
                <a:solidFill>
                  <a:srgbClr val="0F496F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algn="l" eaLnBrk="1" hangingPunct="1">
              <a:buFont typeface="Arial"/>
            </a:pPr>
            <a:r>
              <a:rPr lang="ru-RU" altLang="ru-RU" sz="2800" b="1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rPr>
              <a:t>Вид проекта: </a:t>
            </a:r>
            <a:r>
              <a:rPr lang="ru-RU" altLang="ru-RU" sz="28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познавательно-творческий</a:t>
            </a:r>
            <a:endParaRPr lang="ru-RU" altLang="ru-RU" sz="28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l" eaLnBrk="1" hangingPunct="1">
              <a:buFont typeface="Arial"/>
            </a:pPr>
            <a:r>
              <a:rPr lang="ru-RU" altLang="ru-RU" sz="28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Продолжительность: </a:t>
            </a:r>
            <a:r>
              <a:rPr lang="ru-RU" altLang="ru-RU" sz="28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долгосрочный</a:t>
            </a:r>
            <a:endParaRPr lang="ru-RU" altLang="ru-RU" sz="28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l" eaLnBrk="1" hangingPunct="1">
              <a:buFont typeface="Arial"/>
            </a:pPr>
            <a:r>
              <a:rPr lang="ru-RU" altLang="ru-RU" sz="28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Участники: </a:t>
            </a:r>
            <a:r>
              <a:rPr lang="ru-RU" altLang="ru-RU" sz="28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дети старшей «Б» группы, воспитатели группы, инструктор по физкультуре,музыкальный руководитель,родители</a:t>
            </a:r>
            <a:endParaRPr lang="ru-RU" altLang="ru-RU" sz="28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l" eaLnBrk="1" hangingPunct="1">
              <a:buFont typeface="Arial"/>
            </a:pPr>
            <a:endParaRPr lang="ru-RU" altLang="ru-RU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6000">
    <p:cover dir="rd"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22530" name="Облако 6"/>
          <p:cNvSpPr/>
          <p:nvPr/>
        </p:nvSpPr>
        <p:spPr>
          <a:xfrm>
            <a:off x="1512888" y="928688"/>
            <a:ext cx="6911975" cy="1008062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22531" name="Rectangle 3"/>
          <p:cNvSpPr/>
          <p:nvPr/>
        </p:nvSpPr>
        <p:spPr>
          <a:xfrm rot="10800000" flipV="1">
            <a:off x="539750" y="3425825"/>
            <a:ext cx="8135938" cy="1538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endParaRPr lang="ru-RU" altLang="ru-RU" sz="2000">
              <a:latin typeface="Arial"/>
            </a:endParaRPr>
          </a:p>
          <a:p>
            <a:pPr marL="0" lvl="0" indent="0" eaLnBrk="1" hangingPunct="1"/>
            <a:endParaRPr lang="ru-RU" altLang="ru-RU" sz="2000" b="1">
              <a:solidFill>
                <a:srgbClr val="002060"/>
              </a:solidFill>
              <a:latin typeface="Comic Sans MS" pitchFamily="66" charset="0"/>
              <a:ea typeface="Times New Roman" pitchFamily="18" charset="0"/>
            </a:endParaRPr>
          </a:p>
          <a:p>
            <a:pPr marL="0" lvl="0" indent="0" eaLnBrk="1" hangingPunct="1"/>
            <a:endParaRPr lang="ru-RU" altLang="ru-RU" sz="1200">
              <a:solidFill>
                <a:srgbClr val="333333"/>
              </a:solidFill>
              <a:latin typeface="Arial"/>
            </a:endParaRPr>
          </a:p>
          <a:p>
            <a:pPr marL="0" lvl="0" indent="0" eaLnBrk="1" hangingPunct="1"/>
            <a:endParaRPr lang="ru-RU" altLang="ru-RU" sz="1200">
              <a:solidFill>
                <a:srgbClr val="333333"/>
              </a:solidFill>
              <a:latin typeface="Arial"/>
            </a:endParaRPr>
          </a:p>
          <a:p>
            <a:pPr marL="0" lvl="0" indent="0" eaLnBrk="1" hangingPunct="1"/>
            <a:endParaRPr lang="ru-RU" altLang="ru-RU" sz="1200">
              <a:solidFill>
                <a:srgbClr val="333333"/>
              </a:solidFill>
              <a:latin typeface="Arial"/>
            </a:endParaRPr>
          </a:p>
          <a:p>
            <a:pPr marL="0" lvl="0" indent="0" eaLnBrk="1" hangingPunct="1"/>
            <a:endParaRPr lang="ru-RU" altLang="ru-RU">
              <a:latin typeface="Arial"/>
            </a:endParaRPr>
          </a:p>
        </p:txBody>
      </p:sp>
      <p:sp>
        <p:nvSpPr>
          <p:cNvPr id="22532" name="Прямоугольник 1"/>
          <p:cNvSpPr/>
          <p:nvPr/>
        </p:nvSpPr>
        <p:spPr>
          <a:xfrm>
            <a:off x="1009650" y="2205038"/>
            <a:ext cx="7920038" cy="304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algn="just" eaLnBrk="1" hangingPunct="1"/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Актуальность: </a:t>
            </a:r>
            <a:r>
              <a:rPr lang="ru-RU" altLang="ru-RU" sz="24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углубить представления детей о семье, родственных отношениях. Приучить активно, выражать в поступках и действиях доброе отношение к близким людям</a:t>
            </a:r>
            <a:endParaRPr lang="ru-RU" altLang="ru-RU" sz="24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just" eaLnBrk="1" hangingPunct="1"/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Проблема: </a:t>
            </a:r>
            <a:r>
              <a:rPr lang="ru-RU" altLang="ru-RU" sz="24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детей необходимо приобщать к семейным традициям и обычаям, повышать интерес к ценностям семьи, но содержание работы в ДОУ не обеспечивает решения поставленной задачи в полной мере</a:t>
            </a:r>
            <a:endParaRPr lang="ru-RU" altLang="ru-RU" sz="2400">
              <a:solidFill>
                <a:schemeClr val="bg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4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 fill="hold"/>
                                        <p:tgtEl>
                                          <p:spTgt spid="225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23554" name="Облако 3"/>
          <p:cNvSpPr/>
          <p:nvPr/>
        </p:nvSpPr>
        <p:spPr>
          <a:xfrm>
            <a:off x="1547813" y="333375"/>
            <a:ext cx="7272337" cy="1008063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Цель проекта:</a:t>
            </a:r>
          </a:p>
        </p:txBody>
      </p:sp>
      <p:pic>
        <p:nvPicPr>
          <p:cNvPr id="23555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688" y="1700213"/>
            <a:ext cx="8321675" cy="44751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 advClick="0" advTm="14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 fill="hold"/>
                                        <p:tgtEl>
                                          <p:spTgt spid="235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24578" name="Облако 3"/>
          <p:cNvSpPr/>
          <p:nvPr/>
        </p:nvSpPr>
        <p:spPr>
          <a:xfrm>
            <a:off x="838200" y="0"/>
            <a:ext cx="8280400" cy="1008063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Задачи проекта:</a:t>
            </a:r>
          </a:p>
        </p:txBody>
      </p:sp>
      <p:sp>
        <p:nvSpPr>
          <p:cNvPr id="24579" name="TextBox 4"/>
          <p:cNvSpPr/>
          <p:nvPr/>
        </p:nvSpPr>
        <p:spPr>
          <a:xfrm>
            <a:off x="4427538" y="2492375"/>
            <a:ext cx="2881312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Arial"/>
            </a:endParaRPr>
          </a:p>
        </p:txBody>
      </p:sp>
      <p:pic>
        <p:nvPicPr>
          <p:cNvPr id="24580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1412875"/>
            <a:ext cx="8359775" cy="49387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 advClick="0" advTm="14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 fill="hold"/>
                                        <p:tgtEl>
                                          <p:spTgt spid="245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25604" name="Скругленный прямоугольник 1"/>
          <p:cNvGrpSpPr/>
          <p:nvPr/>
        </p:nvGrpSpPr>
        <p:grpSpPr>
          <a:xfrm>
            <a:off x="450850" y="-42862"/>
            <a:ext cx="7954963" cy="1543050"/>
            <a:chOff x="284" y="-27"/>
            <a:chExt cx="5011" cy="972"/>
          </a:xfrm>
        </p:grpSpPr>
        <p:pic>
          <p:nvPicPr>
            <p:cNvPr id="25602" name="Скругленный прямоугольник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84" y="-27"/>
              <a:ext cx="5011" cy="972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5603" name=""/>
            <p:cNvSpPr/>
            <p:nvPr/>
          </p:nvSpPr>
          <p:spPr>
            <a:xfrm>
              <a:off x="464" y="152"/>
              <a:ext cx="4651" cy="61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>
                  <a:solidFill>
                    <a:srgbClr val="FF0000"/>
                  </a:solidFill>
                  <a:latin typeface="Times New Roman" pitchFamily="18" charset="0"/>
                  <a:ea typeface="Times New Roman" pitchFamily="18" charset="0"/>
                </a:rPr>
                <a:t>Этапы реализации проекта «Моя семья»</a:t>
              </a:r>
              <a:endParaRPr lang="ru-RU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omic Sans MS" pitchFamily="66" charset="0"/>
              </a:endParaRPr>
            </a:p>
          </p:txBody>
        </p:sp>
      </p:grpSp>
      <p:sp>
        <p:nvSpPr>
          <p:cNvPr id="25605" name="Прямоугольник 2"/>
          <p:cNvSpPr/>
          <p:nvPr/>
        </p:nvSpPr>
        <p:spPr>
          <a:xfrm>
            <a:off x="468313" y="1268413"/>
            <a:ext cx="8424862" cy="369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r>
              <a:rPr lang="ru-RU" altLang="ru-RU">
                <a:latin typeface="Arial"/>
              </a:rPr>
              <a:t> </a:t>
            </a:r>
            <a:endParaRPr lang="ru-RU" altLang="ru-RU">
              <a:latin typeface="Arial"/>
            </a:endParaRPr>
          </a:p>
        </p:txBody>
      </p:sp>
      <p:sp>
        <p:nvSpPr>
          <p:cNvPr id="25606" name="Текст 3"/>
          <p:cNvSpPr/>
          <p:nvPr/>
        </p:nvSpPr>
        <p:spPr>
          <a:xfrm>
            <a:off x="1116013" y="2205038"/>
            <a:ext cx="7200900" cy="3095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2857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20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8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6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4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kumimoji="0" lang="en-US" altLang="en-US" sz="1400" b="0" i="0" u="none" kern="1200" baseline="0">
                <a:solidFill>
                  <a:srgbClr val="0F496F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lang="en-US" altLang="en-US"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eaLnBrk="1" hangingPunct="1"/>
            <a:r>
              <a:rPr lang="ru-RU" altLang="ru-RU" sz="2800" i="1" u="sng">
                <a:latin typeface="Times New Roman" pitchFamily="18" charset="0"/>
                <a:ea typeface="Times New Roman" pitchFamily="18" charset="0"/>
              </a:rPr>
              <a:t>1 этап – </a:t>
            </a:r>
            <a:r>
              <a:rPr lang="ru-RU" altLang="ru-RU" sz="2800" i="1">
                <a:latin typeface="Times New Roman" pitchFamily="18" charset="0"/>
                <a:ea typeface="Times New Roman" pitchFamily="18" charset="0"/>
              </a:rPr>
              <a:t>организационно - диагностический (сентябрь).</a:t>
            </a:r>
            <a:endParaRPr lang="ru-RU" altLang="ru-RU" sz="2800" i="1">
              <a:latin typeface="Times New Roman" pitchFamily="18" charset="0"/>
              <a:ea typeface="Times New Roman" pitchFamily="18" charset="0"/>
            </a:endParaRPr>
          </a:p>
          <a:p>
            <a:pPr marL="285750" lvl="0" indent="-285750" eaLnBrk="1" hangingPunct="1"/>
            <a:endParaRPr lang="ru-RU" altLang="ru-RU" sz="2800" i="1" u="sng">
              <a:latin typeface="Times New Roman" pitchFamily="18" charset="0"/>
              <a:ea typeface="Times New Roman" pitchFamily="18" charset="0"/>
            </a:endParaRPr>
          </a:p>
          <a:p>
            <a:pPr marL="285750" lvl="0" indent="-285750" eaLnBrk="1" hangingPunct="1"/>
            <a:r>
              <a:rPr lang="ru-RU" altLang="ru-RU" sz="2800" i="1" u="sng">
                <a:latin typeface="Times New Roman" pitchFamily="18" charset="0"/>
                <a:ea typeface="Times New Roman" pitchFamily="18" charset="0"/>
              </a:rPr>
              <a:t>2 этап - </a:t>
            </a:r>
            <a:r>
              <a:rPr lang="ru-RU" altLang="ru-RU" sz="2800" i="1">
                <a:latin typeface="Times New Roman" pitchFamily="18" charset="0"/>
                <a:ea typeface="Times New Roman" pitchFamily="18" charset="0"/>
              </a:rPr>
              <a:t> формирующий (октябрь - апрель)</a:t>
            </a:r>
            <a:endParaRPr lang="ru-RU" altLang="ru-RU" sz="2800" i="1">
              <a:latin typeface="Times New Roman" pitchFamily="18" charset="0"/>
              <a:ea typeface="Times New Roman" pitchFamily="18" charset="0"/>
            </a:endParaRPr>
          </a:p>
          <a:p>
            <a:pPr marL="285750" lvl="0" indent="-285750" eaLnBrk="1" hangingPunct="1"/>
            <a:endParaRPr lang="ru-RU" altLang="ru-RU" sz="2800" i="1" u="sng">
              <a:latin typeface="Times New Roman" pitchFamily="18" charset="0"/>
              <a:ea typeface="Times New Roman" pitchFamily="18" charset="0"/>
            </a:endParaRPr>
          </a:p>
          <a:p>
            <a:pPr marL="285750" lvl="0" indent="-285750" eaLnBrk="1" hangingPunct="1"/>
            <a:r>
              <a:rPr lang="ru-RU" altLang="ru-RU" sz="2800" i="1" u="sng">
                <a:latin typeface="Times New Roman" pitchFamily="18" charset="0"/>
                <a:ea typeface="Times New Roman" pitchFamily="18" charset="0"/>
              </a:rPr>
              <a:t>3 этап- </a:t>
            </a:r>
            <a:r>
              <a:rPr lang="ru-RU" altLang="ru-RU" sz="2800" i="1">
                <a:latin typeface="Times New Roman" pitchFamily="18" charset="0"/>
                <a:ea typeface="Times New Roman" pitchFamily="18" charset="0"/>
              </a:rPr>
              <a:t>обобщающий (март)</a:t>
            </a:r>
            <a:endParaRPr lang="ru-RU" altLang="ru-RU" sz="2800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1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26628" name="Скругленный прямоугольник 1"/>
          <p:cNvGrpSpPr/>
          <p:nvPr/>
        </p:nvGrpSpPr>
        <p:grpSpPr>
          <a:xfrm>
            <a:off x="1243013" y="-42862"/>
            <a:ext cx="7956550" cy="1109662"/>
            <a:chOff x="783" y="-27"/>
            <a:chExt cx="5012" cy="699"/>
          </a:xfrm>
        </p:grpSpPr>
        <p:pic>
          <p:nvPicPr>
            <p:cNvPr id="26626" name="Скругленный прямоугольник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783" y="-27"/>
              <a:ext cx="5012" cy="69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6627" name=""/>
            <p:cNvSpPr/>
            <p:nvPr/>
          </p:nvSpPr>
          <p:spPr>
            <a:xfrm>
              <a:off x="949" y="139"/>
              <a:ext cx="4678" cy="3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Выполнение проекта: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6629" name="Прямоугольник 2"/>
          <p:cNvSpPr/>
          <p:nvPr/>
        </p:nvSpPr>
        <p:spPr>
          <a:xfrm>
            <a:off x="684213" y="1196975"/>
            <a:ext cx="7775575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r>
              <a:rPr lang="ru-RU" altLang="ru-RU">
                <a:latin typeface="Arial"/>
              </a:rPr>
              <a:t> </a:t>
            </a:r>
            <a:endParaRPr lang="ru-RU" altLang="ru-RU">
              <a:latin typeface="Arial"/>
            </a:endParaRPr>
          </a:p>
          <a:p>
            <a:pPr marL="0" lvl="0" indent="0" eaLnBrk="1" hangingPunct="1"/>
            <a:r>
              <a:rPr lang="ru-RU" altLang="ru-RU">
                <a:latin typeface="Arial"/>
              </a:rPr>
              <a:t> </a:t>
            </a:r>
            <a:endParaRPr lang="ru-RU" altLang="ru-RU">
              <a:latin typeface="Arial"/>
            </a:endParaRPr>
          </a:p>
        </p:txBody>
      </p:sp>
      <p:sp>
        <p:nvSpPr>
          <p:cNvPr id="26630" name="Прямоугольник 3"/>
          <p:cNvSpPr/>
          <p:nvPr/>
        </p:nvSpPr>
        <p:spPr>
          <a:xfrm>
            <a:off x="827088" y="1628775"/>
            <a:ext cx="7993062" cy="4708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1. Заучивание стихотворений о семье: маме, папе, сестрах, братьях, бабушке, дедушке. </a:t>
            </a:r>
            <a:b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</a:br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2. Творческое рассказывание: «Моя мама лучше всех», «Мой папа лучший друг».</a:t>
            </a:r>
            <a:b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</a:br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3. Беседы: «Я и моя семья», «Мои братья и сестры», «Мои обязанности».</a:t>
            </a:r>
            <a:b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</a:br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4. Чтение стихотворений о семье, русских народных сказок, рассказов.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5.НОД «Расскажу о своей семье», «Галстук для папы», «Открытка для мамы»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6.Консультации для родителей «Что такое семья», «Роль отца в воспитании ребенка», «Трудовое воспитание в семье» и др.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7. С/р «Семья»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endParaRPr lang="ru-RU" altLang="ru-RU" sz="2000" b="1">
              <a:solidFill>
                <a:schemeClr val="bg2"/>
              </a:solidFill>
              <a:latin typeface="Comic Sans MS" pitchFamily="66" charset="0"/>
            </a:endParaRPr>
          </a:p>
          <a:p>
            <a:pPr marL="0" lvl="0" indent="0" eaLnBrk="1" hangingPunct="1"/>
            <a:endParaRPr lang="ru-RU" altLang="ru-RU" sz="2000" b="1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11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27652" name="Скругленный прямоугольник 1"/>
          <p:cNvGrpSpPr/>
          <p:nvPr/>
        </p:nvGrpSpPr>
        <p:grpSpPr>
          <a:xfrm>
            <a:off x="1316038" y="-79375"/>
            <a:ext cx="7950200" cy="1109663"/>
            <a:chOff x="829" y="-50"/>
            <a:chExt cx="5008" cy="699"/>
          </a:xfrm>
        </p:grpSpPr>
        <p:pic>
          <p:nvPicPr>
            <p:cNvPr id="27650" name="Скругленный прямоугольник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829" y="-50"/>
              <a:ext cx="5008" cy="69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7651" name=""/>
            <p:cNvSpPr/>
            <p:nvPr/>
          </p:nvSpPr>
          <p:spPr>
            <a:xfrm>
              <a:off x="1035" y="156"/>
              <a:ext cx="4597" cy="28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Comic Sans MS" pitchFamily="66" charset="0"/>
                </a:rPr>
                <a:t>Выполнение проекта: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omic Sans MS" pitchFamily="66" charset="0"/>
              </a:endParaRPr>
            </a:p>
          </p:txBody>
        </p:sp>
      </p:grpSp>
      <p:sp>
        <p:nvSpPr>
          <p:cNvPr id="27653" name="Прямоугольник 3"/>
          <p:cNvSpPr/>
          <p:nvPr/>
        </p:nvSpPr>
        <p:spPr>
          <a:xfrm>
            <a:off x="755650" y="1989138"/>
            <a:ext cx="8064500" cy="2554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1. Творческая работа  «Генеалогическое древо моей семьи».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2. Выставка творческих работ родителей «Зимушка-зима»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3. Фотовыставка «Уголок России-отчий дом»</a:t>
            </a:r>
            <a:b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</a:br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4. Праздник для детей и мамочек «День матери»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endParaRPr lang="ru-RU" altLang="ru-RU" sz="2000">
              <a:latin typeface="Arial"/>
            </a:endParaRPr>
          </a:p>
          <a:p>
            <a:pPr marL="0" lvl="0" indent="0" eaLnBrk="1" hangingPunct="1"/>
            <a:endParaRPr lang="ru-RU" altLang="ru-RU" sz="2000" b="1">
              <a:latin typeface="Comic Sans MS" pitchFamily="66" charset="0"/>
            </a:endParaRPr>
          </a:p>
          <a:p>
            <a:pPr marL="0" lvl="0" indent="0" eaLnBrk="1" hangingPunct="1"/>
            <a:endParaRPr lang="ru-RU" altLang="ru-RU" sz="2000" b="1">
              <a:latin typeface="Comic Sans MS" pitchFamily="66" charset="0"/>
            </a:endParaRPr>
          </a:p>
          <a:p>
            <a:pPr marL="0" lvl="0" indent="0" eaLnBrk="1" hangingPunct="1"/>
            <a:r>
              <a:rPr lang="ru-RU" altLang="ru-RU" sz="2000" b="1">
                <a:latin typeface="Comic Sans MS" pitchFamily="66" charset="0"/>
              </a:rPr>
              <a:t> </a:t>
            </a:r>
            <a:endParaRPr lang="ru-RU" altLang="ru-RU" sz="2000" b="1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28676" name="Скругленный прямоугольник 2"/>
          <p:cNvGrpSpPr/>
          <p:nvPr/>
        </p:nvGrpSpPr>
        <p:grpSpPr>
          <a:xfrm>
            <a:off x="523875" y="103188"/>
            <a:ext cx="8023225" cy="1323975"/>
            <a:chOff x="330" y="65"/>
            <a:chExt cx="5054" cy="834"/>
          </a:xfrm>
        </p:grpSpPr>
        <p:pic>
          <p:nvPicPr>
            <p:cNvPr id="28674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30" y="65"/>
              <a:ext cx="5054" cy="834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8675" name=""/>
            <p:cNvSpPr/>
            <p:nvPr/>
          </p:nvSpPr>
          <p:spPr>
            <a:xfrm>
              <a:off x="503" y="236"/>
              <a:ext cx="4709" cy="49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Консультации для родителей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28677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1419225"/>
            <a:ext cx="3435350" cy="4581525"/>
          </a:xfrm>
          <a:prstGeom prst="rect">
            <a:avLst/>
          </a:prstGeom>
          <a:noFill/>
          <a:ln w="57150">
            <a:solidFill>
              <a:srgbClr val="BE028D"/>
            </a:solidFill>
            <a:miter lim="800000"/>
          </a:ln>
        </p:spPr>
      </p:pic>
      <p:pic>
        <p:nvPicPr>
          <p:cNvPr id="28678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5625" y="1844675"/>
            <a:ext cx="3435350" cy="4581525"/>
          </a:xfrm>
          <a:prstGeom prst="rect">
            <a:avLst/>
          </a:prstGeom>
          <a:noFill/>
          <a:ln w="57150">
            <a:solidFill>
              <a:srgbClr val="BE028D"/>
            </a:solidFill>
            <a:miter lim="800000"/>
          </a:ln>
        </p:spPr>
      </p:pic>
      <p:pic>
        <p:nvPicPr>
          <p:cNvPr id="28679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9988" y="1604963"/>
            <a:ext cx="3435350" cy="4579937"/>
          </a:xfrm>
          <a:prstGeom prst="rect">
            <a:avLst/>
          </a:prstGeom>
          <a:noFill/>
          <a:ln w="57150">
            <a:solidFill>
              <a:srgbClr val="BE028D"/>
            </a:solidFill>
            <a:miter lim="800000"/>
          </a:ln>
        </p:spPr>
      </p:pic>
      <p:pic>
        <p:nvPicPr>
          <p:cNvPr id="28680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2763" y="1363663"/>
            <a:ext cx="3436937" cy="4581525"/>
          </a:xfrm>
          <a:prstGeom prst="rect">
            <a:avLst/>
          </a:prstGeom>
          <a:noFill/>
          <a:ln w="57150">
            <a:solidFill>
              <a:srgbClr val="C41295"/>
            </a:solidFill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29700" name="Скругленный прямоугольник 2"/>
          <p:cNvGrpSpPr/>
          <p:nvPr/>
        </p:nvGrpSpPr>
        <p:grpSpPr>
          <a:xfrm>
            <a:off x="1444625" y="-195262"/>
            <a:ext cx="7948613" cy="1182687"/>
            <a:chOff x="910" y="-123"/>
            <a:chExt cx="5007" cy="745"/>
          </a:xfrm>
        </p:grpSpPr>
        <p:pic>
          <p:nvPicPr>
            <p:cNvPr id="29698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910" y="-123"/>
              <a:ext cx="5007" cy="74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9699" name=""/>
            <p:cNvSpPr/>
            <p:nvPr/>
          </p:nvSpPr>
          <p:spPr>
            <a:xfrm>
              <a:off x="1076" y="45"/>
              <a:ext cx="4673" cy="40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Использование ИКТ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29701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1438"/>
            <a:ext cx="5218113" cy="293846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29702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3725" y="3359150"/>
            <a:ext cx="5613400" cy="31575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0724" name="Скругленный прямоугольник 2"/>
          <p:cNvGrpSpPr/>
          <p:nvPr/>
        </p:nvGrpSpPr>
        <p:grpSpPr>
          <a:xfrm>
            <a:off x="1279525" y="-115887"/>
            <a:ext cx="8096250" cy="1182687"/>
            <a:chOff x="806" y="-73"/>
            <a:chExt cx="5100" cy="745"/>
          </a:xfrm>
        </p:grpSpPr>
        <p:pic>
          <p:nvPicPr>
            <p:cNvPr id="30722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806" y="-73"/>
              <a:ext cx="5100" cy="74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0723" name=""/>
            <p:cNvSpPr/>
            <p:nvPr/>
          </p:nvSpPr>
          <p:spPr>
            <a:xfrm>
              <a:off x="973" y="96"/>
              <a:ext cx="4763" cy="40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«Генеалогические древа семей»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0725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525" y="1268413"/>
            <a:ext cx="6888163" cy="51879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1748" name="Скругленный прямоугольник 2"/>
          <p:cNvGrpSpPr/>
          <p:nvPr/>
        </p:nvGrpSpPr>
        <p:grpSpPr>
          <a:xfrm>
            <a:off x="669925" y="-115887"/>
            <a:ext cx="7950200" cy="1401762"/>
            <a:chOff x="422" y="-73"/>
            <a:chExt cx="5008" cy="883"/>
          </a:xfrm>
        </p:grpSpPr>
        <p:pic>
          <p:nvPicPr>
            <p:cNvPr id="31746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22" y="-73"/>
              <a:ext cx="5008" cy="88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1747" name=""/>
            <p:cNvSpPr/>
            <p:nvPr/>
          </p:nvSpPr>
          <p:spPr>
            <a:xfrm>
              <a:off x="595" y="102"/>
              <a:ext cx="4660" cy="5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НОД</a:t>
              </a:r>
              <a:r>
                <a:rPr lang="ru-RU" altLang="en-US" sz="3600" b="1">
                  <a:solidFill>
                    <a:srgbClr val="0070C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 </a:t>
              </a:r>
              <a:r>
                <a:rPr lang="ru-RU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«Моя семья»</a:t>
              </a:r>
              <a:endParaRPr lang="ru-RU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1749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88" y="1200150"/>
            <a:ext cx="3065462" cy="544988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1750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363" y="1200150"/>
            <a:ext cx="3065462" cy="544988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2772" name="Скругленный прямоугольник 2"/>
          <p:cNvGrpSpPr/>
          <p:nvPr/>
        </p:nvGrpSpPr>
        <p:grpSpPr>
          <a:xfrm>
            <a:off x="311150" y="171450"/>
            <a:ext cx="8667750" cy="1474788"/>
            <a:chOff x="196" y="108"/>
            <a:chExt cx="5460" cy="929"/>
          </a:xfrm>
        </p:grpSpPr>
        <p:pic>
          <p:nvPicPr>
            <p:cNvPr id="32770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96" y="108"/>
              <a:ext cx="5460" cy="92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2771" name=""/>
            <p:cNvSpPr/>
            <p:nvPr/>
          </p:nvSpPr>
          <p:spPr>
            <a:xfrm>
              <a:off x="371" y="286"/>
              <a:ext cx="5109" cy="57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28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Пальчиковая </a:t>
              </a:r>
              <a:r>
                <a:rPr lang="ru-RU" altLang="en-US" sz="28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гимнастика «Моя семья»</a:t>
              </a:r>
              <a:endParaRPr lang="ru-RU" altLang="en-US" sz="28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2773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1700213"/>
            <a:ext cx="7289800" cy="410368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pic>
        <p:nvPicPr>
          <p:cNvPr id="3379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563" y="4078288"/>
            <a:ext cx="4760912" cy="2682875"/>
          </a:xfrm>
          <a:prstGeom prst="rect">
            <a:avLst/>
          </a:prstGeom>
          <a:noFill/>
          <a:ln>
            <a:miter lim="800000"/>
          </a:ln>
        </p:spPr>
      </p:pic>
      <p:grpSp>
        <p:nvGrpSpPr>
          <p:cNvPr id="33797" name="Скругленный прямоугольник 2"/>
          <p:cNvGrpSpPr/>
          <p:nvPr/>
        </p:nvGrpSpPr>
        <p:grpSpPr>
          <a:xfrm>
            <a:off x="1822450" y="-42862"/>
            <a:ext cx="7229475" cy="1328737"/>
            <a:chOff x="1148" y="-27"/>
            <a:chExt cx="4554" cy="837"/>
          </a:xfrm>
        </p:grpSpPr>
        <p:pic>
          <p:nvPicPr>
            <p:cNvPr id="33795" name="Скругленный прямоугольник 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148" y="-27"/>
              <a:ext cx="4554" cy="83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3796" name=""/>
            <p:cNvSpPr/>
            <p:nvPr/>
          </p:nvSpPr>
          <p:spPr>
            <a:xfrm>
              <a:off x="1319" y="145"/>
              <a:ext cx="4211" cy="49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28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«Поиграем-ка в семью)))»</a:t>
              </a:r>
              <a:endParaRPr lang="ru-RU" altLang="en-US" sz="28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3798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1563" y="1047750"/>
            <a:ext cx="2327275" cy="32194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3799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0563" y="1047750"/>
            <a:ext cx="2328862" cy="32194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3800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50" y="1054100"/>
            <a:ext cx="2354263" cy="32131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4820" name="Скругленный прямоугольник 2"/>
          <p:cNvGrpSpPr/>
          <p:nvPr/>
        </p:nvGrpSpPr>
        <p:grpSpPr>
          <a:xfrm>
            <a:off x="92075" y="244475"/>
            <a:ext cx="8813800" cy="1401763"/>
            <a:chOff x="58" y="154"/>
            <a:chExt cx="5552" cy="883"/>
          </a:xfrm>
        </p:grpSpPr>
        <p:pic>
          <p:nvPicPr>
            <p:cNvPr id="34818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8" y="154"/>
              <a:ext cx="5552" cy="88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4819" name=""/>
            <p:cNvSpPr/>
            <p:nvPr/>
          </p:nvSpPr>
          <p:spPr>
            <a:xfrm>
              <a:off x="233" y="329"/>
              <a:ext cx="5204" cy="5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28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Фотовыставки</a:t>
              </a:r>
              <a:r>
                <a:rPr lang="ru-RU" altLang="en-US" sz="2800" b="1">
                  <a:solidFill>
                    <a:srgbClr val="0070C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 </a:t>
              </a:r>
              <a:r>
                <a:rPr lang="ru-RU" altLang="en-US" sz="28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«Уголок России- отчий дом»</a:t>
              </a:r>
              <a:endParaRPr lang="ru-RU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4821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25" y="1579563"/>
            <a:ext cx="2951163" cy="52482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4822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5025" y="1547813"/>
            <a:ext cx="2968625" cy="52800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5844" name="Скругленный прямоугольник 2"/>
          <p:cNvGrpSpPr/>
          <p:nvPr/>
        </p:nvGrpSpPr>
        <p:grpSpPr>
          <a:xfrm>
            <a:off x="92075" y="171450"/>
            <a:ext cx="8601075" cy="1114425"/>
            <a:chOff x="58" y="108"/>
            <a:chExt cx="5418" cy="702"/>
          </a:xfrm>
        </p:grpSpPr>
        <p:pic>
          <p:nvPicPr>
            <p:cNvPr id="35842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8" y="108"/>
              <a:ext cx="5418" cy="702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5843" name=""/>
            <p:cNvSpPr/>
            <p:nvPr/>
          </p:nvSpPr>
          <p:spPr>
            <a:xfrm>
              <a:off x="224" y="275"/>
              <a:ext cx="5085" cy="3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28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НОД по рисованию</a:t>
              </a:r>
              <a:r>
                <a:rPr lang="ru-RU" altLang="en-US" sz="2800" b="1">
                  <a:solidFill>
                    <a:srgbClr val="0070C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 </a:t>
              </a:r>
              <a:r>
                <a:rPr lang="ru-RU" altLang="en-US" sz="28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«Моя семья»</a:t>
              </a:r>
              <a:endParaRPr lang="ru-RU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5845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196975"/>
            <a:ext cx="4862512" cy="2736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6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3429000"/>
            <a:ext cx="5722938" cy="32210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 dir="rd"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6868" name="Скругленный прямоугольник 2"/>
          <p:cNvGrpSpPr/>
          <p:nvPr/>
        </p:nvGrpSpPr>
        <p:grpSpPr>
          <a:xfrm>
            <a:off x="311150" y="171450"/>
            <a:ext cx="8813800" cy="1474788"/>
            <a:chOff x="196" y="108"/>
            <a:chExt cx="5552" cy="929"/>
          </a:xfrm>
        </p:grpSpPr>
        <p:pic>
          <p:nvPicPr>
            <p:cNvPr id="36866" name="Скругленный прямоугольник 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96" y="108"/>
              <a:ext cx="5552" cy="92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6867" name=""/>
            <p:cNvSpPr/>
            <p:nvPr/>
          </p:nvSpPr>
          <p:spPr>
            <a:xfrm>
              <a:off x="371" y="286"/>
              <a:ext cx="5200" cy="57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2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Выставка работ семей</a:t>
              </a:r>
              <a:endParaRPr lang="ru-RU" altLang="en-US" sz="32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Times New Roman" pitchFamily="18" charset="0"/>
              </a:endParaRPr>
            </a:p>
            <a:p>
              <a:pPr marL="0" lvl="0" indent="0" algn="ctr" eaLnBrk="1" hangingPunct="1"/>
              <a:r>
                <a:rPr lang="ru-RU" altLang="en-US" sz="32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 «Зимняя фантазия»</a:t>
              </a:r>
              <a:endParaRPr lang="ru-RU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6869" name="detskie_-_Moya_semya_minus-1_(iPlayer.fm).mp3">
            <a:hlinkClick action="ppaction://media"/>
          </p:cNvPr>
          <p:cNvPicPr>
            <a:picLocks noRot="1" noChangeAspect="1"/>
          </p:cNvPicPr>
          <p:nvPr>
            <a:audioFile r:link="rId4"/>
            <p:extLst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0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450" y="1431925"/>
            <a:ext cx="3797300" cy="50609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6871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400" y="1390650"/>
            <a:ext cx="3797300" cy="506571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8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869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7892" name="Скругленный прямоугольник 1"/>
          <p:cNvGrpSpPr/>
          <p:nvPr/>
        </p:nvGrpSpPr>
        <p:grpSpPr>
          <a:xfrm>
            <a:off x="165100" y="171450"/>
            <a:ext cx="8813800" cy="1547813"/>
            <a:chOff x="104" y="108"/>
            <a:chExt cx="5552" cy="975"/>
          </a:xfrm>
        </p:grpSpPr>
        <p:pic>
          <p:nvPicPr>
            <p:cNvPr id="37890" name="Скругленный прямоугольник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04" y="108"/>
              <a:ext cx="5552" cy="97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7891" name=""/>
            <p:cNvSpPr/>
            <p:nvPr/>
          </p:nvSpPr>
          <p:spPr>
            <a:xfrm>
              <a:off x="282" y="288"/>
              <a:ext cx="5196" cy="61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Comic Sans MS" pitchFamily="66" charset="0"/>
                </a:rPr>
                <a:t> </a:t>
              </a:r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Праздник </a:t>
              </a:r>
              <a:r>
                <a:rPr lang="ru-RU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«День матери»</a:t>
              </a:r>
              <a:endParaRPr lang="ru-RU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789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225" y="1484313"/>
            <a:ext cx="6813550" cy="51133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 advClick="0" advTm="10000">
    <p:cover dir="rd"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38916" name="Скругленный прямоугольник 4"/>
          <p:cNvGrpSpPr/>
          <p:nvPr/>
        </p:nvGrpSpPr>
        <p:grpSpPr>
          <a:xfrm>
            <a:off x="311150" y="171450"/>
            <a:ext cx="8813800" cy="1474788"/>
            <a:chOff x="196" y="108"/>
            <a:chExt cx="5552" cy="929"/>
          </a:xfrm>
        </p:grpSpPr>
        <p:pic>
          <p:nvPicPr>
            <p:cNvPr id="38914" name="Скругленный прямоугольник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96" y="108"/>
              <a:ext cx="5552" cy="92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8915" name=""/>
            <p:cNvSpPr/>
            <p:nvPr/>
          </p:nvSpPr>
          <p:spPr>
            <a:xfrm>
              <a:off x="371" y="286"/>
              <a:ext cx="5200" cy="57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2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Запись ролика папам и дедушкам </a:t>
              </a:r>
              <a:endParaRPr lang="ru-RU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Times New Roman" pitchFamily="18" charset="0"/>
              </a:endParaRPr>
            </a:p>
            <a:p>
              <a:pPr marL="0" lvl="0" indent="0" algn="ctr" eaLnBrk="1" hangingPunct="1"/>
              <a:r>
                <a:rPr lang="ru-RU" altLang="en-US" sz="32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«С Днем Защитника отечества»</a:t>
              </a:r>
              <a:endParaRPr lang="ru-RU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8917" name="Объект 6"/>
          <p:cNvPicPr>
            <a:picLocks noGrp="1" noChangeAspect="1"/>
          </p:cNvPicPr>
          <p:nvPr>
            <p:ph idx="1"/>
          </p:nvPr>
        </p:nvPicPr>
        <p:blipFill>
          <a:blip r:embed="rId3"/>
          <a:srcRect t="11931" b="18941"/>
          <a:stretch>
            <a:fillRect/>
          </a:stretch>
        </p:blipFill>
        <p:spPr>
          <a:xfrm>
            <a:off x="107950" y="1557338"/>
            <a:ext cx="2303463" cy="3551237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8918" name="Рисунок 8"/>
          <p:cNvPicPr>
            <a:picLocks noChangeAspect="1"/>
          </p:cNvPicPr>
          <p:nvPr/>
        </p:nvPicPr>
        <p:blipFill>
          <a:blip r:embed="rId4"/>
          <a:srcRect t="12200" b="17452"/>
          <a:stretch>
            <a:fillRect/>
          </a:stretch>
        </p:blipFill>
        <p:spPr>
          <a:xfrm>
            <a:off x="4427538" y="1485900"/>
            <a:ext cx="2401887" cy="3768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9" name="Рисунок 7"/>
          <p:cNvPicPr>
            <a:picLocks noChangeAspect="1"/>
          </p:cNvPicPr>
          <p:nvPr/>
        </p:nvPicPr>
        <p:blipFill>
          <a:blip r:embed="rId5"/>
          <a:srcRect t="20600" b="18500"/>
          <a:stretch>
            <a:fillRect/>
          </a:stretch>
        </p:blipFill>
        <p:spPr>
          <a:xfrm>
            <a:off x="2003425" y="2347913"/>
            <a:ext cx="2720975" cy="3695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20" name="Рисунок 9"/>
          <p:cNvPicPr>
            <a:picLocks noChangeAspect="1"/>
          </p:cNvPicPr>
          <p:nvPr/>
        </p:nvPicPr>
        <p:blipFill>
          <a:blip r:embed="rId6"/>
          <a:srcRect t="12201" b="18500"/>
          <a:stretch>
            <a:fillRect/>
          </a:stretch>
        </p:blipFill>
        <p:spPr>
          <a:xfrm>
            <a:off x="6740525" y="2338388"/>
            <a:ext cx="2376488" cy="36718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0" i="0" u="none" strike="noStrike" kern="1200" cap="all" spc="0" normalizeH="0" baseline="0" noProof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9941" name="Скругленный прямоугольник 4"/>
          <p:cNvGrpSpPr/>
          <p:nvPr/>
        </p:nvGrpSpPr>
        <p:grpSpPr>
          <a:xfrm>
            <a:off x="311150" y="171450"/>
            <a:ext cx="8813800" cy="1474788"/>
            <a:chOff x="196" y="108"/>
            <a:chExt cx="5552" cy="929"/>
          </a:xfrm>
        </p:grpSpPr>
        <p:pic>
          <p:nvPicPr>
            <p:cNvPr id="39939" name="Скругленный прямоугольник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96" y="108"/>
              <a:ext cx="5552" cy="92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9940" name=""/>
            <p:cNvSpPr/>
            <p:nvPr/>
          </p:nvSpPr>
          <p:spPr>
            <a:xfrm>
              <a:off x="371" y="286"/>
              <a:ext cx="5200" cy="57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2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Праздник</a:t>
              </a:r>
              <a:endParaRPr lang="ru-RU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Times New Roman" pitchFamily="18" charset="0"/>
              </a:endParaRPr>
            </a:p>
            <a:p>
              <a:pPr marL="0" lvl="0" indent="0" algn="ctr" eaLnBrk="1" hangingPunct="1"/>
              <a:r>
                <a:rPr lang="ru-RU" altLang="en-US" sz="32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«8 марта»</a:t>
              </a:r>
              <a:endParaRPr lang="ru-RU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39942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38" y="1773238"/>
            <a:ext cx="4316412" cy="2427287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9943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5025" y="1743075"/>
            <a:ext cx="4413250" cy="2481263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9944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38" y="4078288"/>
            <a:ext cx="4316412" cy="24257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9945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5025" y="4254500"/>
            <a:ext cx="4413250" cy="248126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40964" name="Скругленный прямоугольник 3"/>
          <p:cNvGrpSpPr/>
          <p:nvPr/>
        </p:nvGrpSpPr>
        <p:grpSpPr>
          <a:xfrm>
            <a:off x="1889125" y="30163"/>
            <a:ext cx="7016750" cy="1182687"/>
            <a:chOff x="1190" y="19"/>
            <a:chExt cx="4420" cy="745"/>
          </a:xfrm>
        </p:grpSpPr>
        <p:pic>
          <p:nvPicPr>
            <p:cNvPr id="40962" name="Скругленный прямоугольник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190" y="19"/>
              <a:ext cx="4420" cy="74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40963" name=""/>
            <p:cNvSpPr/>
            <p:nvPr/>
          </p:nvSpPr>
          <p:spPr>
            <a:xfrm>
              <a:off x="1360" y="186"/>
              <a:ext cx="4083" cy="41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Семейные ценности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4096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3" y="981075"/>
            <a:ext cx="4956175" cy="2786063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4096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3425" y="3498850"/>
            <a:ext cx="5657850" cy="31829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grpSp>
        <p:nvGrpSpPr>
          <p:cNvPr id="41988" name="Скругленный прямоугольник 1"/>
          <p:cNvGrpSpPr/>
          <p:nvPr/>
        </p:nvGrpSpPr>
        <p:grpSpPr>
          <a:xfrm>
            <a:off x="738188" y="30163"/>
            <a:ext cx="8167687" cy="1182687"/>
            <a:chOff x="465" y="19"/>
            <a:chExt cx="5145" cy="745"/>
          </a:xfrm>
        </p:grpSpPr>
        <p:pic>
          <p:nvPicPr>
            <p:cNvPr id="41986" name="Скругленный прямоугольник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65" y="19"/>
              <a:ext cx="5145" cy="74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41987" name=""/>
            <p:cNvSpPr/>
            <p:nvPr/>
          </p:nvSpPr>
          <p:spPr>
            <a:xfrm>
              <a:off x="634" y="186"/>
              <a:ext cx="4809" cy="41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1pPr>
              <a:lvl2pPr marL="4572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2pPr>
              <a:lvl3pPr marL="9144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3pPr>
              <a:lvl4pPr marL="13716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4pPr>
              <a:lvl5pPr marL="1828800" indent="0" algn="l" defTabSz="4572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en-US" altLang="en-US" sz="1800" b="0" i="0" u="none" baseline="0">
                  <a:solidFill>
                    <a:schemeClr val="tx1"/>
                  </a:solidFill>
                  <a:effectLst/>
                  <a:latin typeface="Century Gothic" pitchFamily="34" charset="0"/>
                </a:defRPr>
              </a:lvl5pPr>
            </a:lstStyle>
            <a:p>
              <a:pPr marL="0" lvl="0" indent="0" algn="ctr" eaLnBrk="1" hangingPunct="1"/>
              <a:r>
                <a:rPr lang="ru-RU" altLang="en-US" sz="3600" b="1">
                  <a:solidFill>
                    <a:srgbClr val="1026CA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Times New Roman" pitchFamily="18" charset="0"/>
                  <a:ea typeface="Times New Roman" pitchFamily="18" charset="0"/>
                </a:rPr>
                <a:t>Выступление семей:</a:t>
              </a:r>
              <a:endParaRPr lang="ru-RU" altLang="en-US" sz="3600" b="1">
                <a:solidFill>
                  <a:srgbClr val="1026CA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41989" name="detskie_-_Moya_semya_minus-1_(iPlayer.fm).mp3">
            <a:hlinkClick action="ppaction://media"/>
          </p:cNvPr>
          <p:cNvPicPr>
            <a:picLocks noRot="1" noChangeAspect="1"/>
          </p:cNvPicPr>
          <p:nvPr>
            <a:audioFile r:link="rId4"/>
            <p:extLst/>
          </p:nvPr>
        </p:nvPicPr>
        <p:blipFill>
          <a:blip r:embed="rId3"/>
          <a:stretch>
            <a:fillRect/>
          </a:stretch>
        </p:blipFill>
        <p:spPr>
          <a:xfrm>
            <a:off x="971550" y="616585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0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38" y="1000125"/>
            <a:ext cx="4827587" cy="27130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41991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888" y="2432050"/>
            <a:ext cx="4932362" cy="28225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41992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075" y="3975100"/>
            <a:ext cx="4718050" cy="26749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9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989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43010" name="Облако 6"/>
          <p:cNvSpPr/>
          <p:nvPr/>
        </p:nvSpPr>
        <p:spPr>
          <a:xfrm>
            <a:off x="1116013" y="620713"/>
            <a:ext cx="6911975" cy="1008062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Итог проекта:</a:t>
            </a:r>
          </a:p>
        </p:txBody>
      </p:sp>
      <p:sp>
        <p:nvSpPr>
          <p:cNvPr id="43011" name="Rectangle 3"/>
          <p:cNvSpPr/>
          <p:nvPr/>
        </p:nvSpPr>
        <p:spPr>
          <a:xfrm rot="10800000" flipV="1">
            <a:off x="539750" y="3425825"/>
            <a:ext cx="8135938" cy="1538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endParaRPr lang="ru-RU" altLang="ru-RU" sz="2000">
              <a:latin typeface="Arial"/>
            </a:endParaRPr>
          </a:p>
          <a:p>
            <a:pPr marL="0" lvl="0" indent="0" eaLnBrk="1" hangingPunct="1"/>
            <a:endParaRPr lang="ru-RU" altLang="ru-RU" sz="2000" b="1">
              <a:solidFill>
                <a:srgbClr val="002060"/>
              </a:solidFill>
              <a:latin typeface="Comic Sans MS" pitchFamily="66" charset="0"/>
              <a:ea typeface="Times New Roman" pitchFamily="18" charset="0"/>
            </a:endParaRPr>
          </a:p>
          <a:p>
            <a:pPr marL="0" lvl="0" indent="0" eaLnBrk="1" hangingPunct="1"/>
            <a:endParaRPr lang="ru-RU" altLang="ru-RU" sz="1200">
              <a:solidFill>
                <a:srgbClr val="333333"/>
              </a:solidFill>
              <a:latin typeface="Arial"/>
            </a:endParaRPr>
          </a:p>
          <a:p>
            <a:pPr marL="0" lvl="0" indent="0" eaLnBrk="1" hangingPunct="1"/>
            <a:endParaRPr lang="ru-RU" altLang="ru-RU" sz="1200">
              <a:solidFill>
                <a:srgbClr val="333333"/>
              </a:solidFill>
              <a:latin typeface="Arial"/>
            </a:endParaRPr>
          </a:p>
          <a:p>
            <a:pPr marL="0" lvl="0" indent="0" eaLnBrk="1" hangingPunct="1"/>
            <a:endParaRPr lang="ru-RU" altLang="ru-RU" sz="1200">
              <a:solidFill>
                <a:srgbClr val="333333"/>
              </a:solidFill>
              <a:latin typeface="Arial"/>
            </a:endParaRPr>
          </a:p>
          <a:p>
            <a:pPr marL="0" lvl="0" indent="0" eaLnBrk="1" hangingPunct="1"/>
            <a:endParaRPr lang="ru-RU" altLang="ru-RU">
              <a:latin typeface="Arial"/>
            </a:endParaRPr>
          </a:p>
        </p:txBody>
      </p:sp>
      <p:sp>
        <p:nvSpPr>
          <p:cNvPr id="43012" name="Rectangle 1"/>
          <p:cNvSpPr/>
          <p:nvPr/>
        </p:nvSpPr>
        <p:spPr>
          <a:xfrm rot="10800000" flipV="1">
            <a:off x="250825" y="1747838"/>
            <a:ext cx="8713788" cy="4894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algn="just" eaLnBrk="1" hangingPunct="1"/>
            <a:r>
              <a:rPr lang="ru-RU" altLang="ru-RU" b="1">
                <a:solidFill>
                  <a:schemeClr val="bg2"/>
                </a:solidFill>
                <a:latin typeface="Comic Sans MS" pitchFamily="66" charset="0"/>
              </a:rPr>
              <a:t> </a:t>
            </a:r>
            <a:r>
              <a:rPr lang="ru-RU" altLang="ru-RU" sz="24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У детей сформировано уважительное отношение к старшему поколению, своим родителям, членам семьи ,владеют понятием «семья», сформированы знания о профессиях своих родителей и чувство гордости за свою семью.</a:t>
            </a:r>
            <a:endParaRPr lang="ru-RU" altLang="ru-RU" sz="24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just" eaLnBrk="1" hangingPunct="1"/>
            <a:r>
              <a:rPr lang="ru-RU" altLang="ru-RU" sz="240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Организация  данного проекта показывают значимость каждого члена семьи, раскрывают ее особенность  и неповторимость, способствует воспитанию любви и уважения к членам семьи. Родители, активно участвуя в жизни детского сада, группы  начинают понимать  простую истину: какими вырастут их  дети, зависит от отданного им времени, качества общения с  детьми. Сотрудничество детей и родителей, воспитателей и детей, их духовное взаимопроникновение рождают в сердце ребёнка любовь и признательность.</a:t>
            </a:r>
            <a:endParaRPr lang="ru-RU" altLang="ru-RU" sz="2400">
              <a:solidFill>
                <a:schemeClr val="bg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 fill="hold"/>
                                        <p:tgtEl>
                                          <p:spTgt spid="430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44034" name="Облако 1"/>
          <p:cNvSpPr/>
          <p:nvPr/>
        </p:nvSpPr>
        <p:spPr>
          <a:xfrm>
            <a:off x="1476375" y="333375"/>
            <a:ext cx="7127875" cy="1582738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anose="02020603050405020304" pitchFamily="18" charset="0"/>
              </a:rPr>
              <a:t>Проект подготовила:</a:t>
            </a:r>
          </a:p>
        </p:txBody>
      </p:sp>
      <p:sp>
        <p:nvSpPr>
          <p:cNvPr id="44035" name="Прямоугольник 3"/>
          <p:cNvSpPr/>
          <p:nvPr/>
        </p:nvSpPr>
        <p:spPr>
          <a:xfrm>
            <a:off x="1908175" y="2133600"/>
            <a:ext cx="6767513" cy="2678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r>
              <a:rPr lang="ru-RU" altLang="ru-RU" sz="28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Воспитатель Старшей «Б» группы</a:t>
            </a:r>
            <a:endParaRPr lang="ru-RU" altLang="ru-RU" sz="28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endParaRPr lang="ru-RU" altLang="ru-RU" sz="28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r" eaLnBrk="1" hangingPunct="1"/>
            <a:r>
              <a:rPr lang="ru-RU" altLang="ru-RU" sz="28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Костенкова А.М.</a:t>
            </a:r>
            <a:endParaRPr lang="ru-RU" altLang="ru-RU" sz="28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r" eaLnBrk="1" hangingPunct="1"/>
            <a:endParaRPr lang="ru-RU" altLang="ru-RU" sz="28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r" eaLnBrk="1" hangingPunct="1"/>
            <a:endParaRPr lang="ru-RU" altLang="ru-RU" sz="2800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r" eaLnBrk="1" hangingPunct="1"/>
            <a:endParaRPr lang="ru-RU" altLang="ru-RU" sz="2800">
              <a:latin typeface="Comic Sans MS" pitchFamily="66" charset="0"/>
            </a:endParaRPr>
          </a:p>
        </p:txBody>
      </p:sp>
      <p:sp>
        <p:nvSpPr>
          <p:cNvPr id="44036" name="TextBox 4"/>
          <p:cNvSpPr/>
          <p:nvPr/>
        </p:nvSpPr>
        <p:spPr>
          <a:xfrm>
            <a:off x="323850" y="4581525"/>
            <a:ext cx="4032250" cy="1323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Century Gothic" pitchFamily="34" charset="0"/>
              </a:defRPr>
            </a:lvl5pPr>
          </a:lstStyle>
          <a:p>
            <a:pPr marL="0" lvl="0" indent="0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МБДОУ «Ясли-сад «Витоша»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/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ctr" eaLnBrk="1" hangingPunct="1"/>
            <a:r>
              <a:rPr lang="ru-RU" altLang="ru-RU" sz="20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Черноморское,2023г.</a:t>
            </a:r>
            <a:endParaRPr lang="ru-RU" altLang="ru-RU" sz="20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lvl="0" indent="0" algn="ctr" eaLnBrk="1" hangingPunct="1"/>
            <a:endParaRPr lang="ru-RU" altLang="ru-RU" sz="2000" b="1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 fill="hold"/>
                                        <p:tgtEl>
                                          <p:spTgt spid="440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45058" name="Облако 6"/>
          <p:cNvSpPr/>
          <p:nvPr/>
        </p:nvSpPr>
        <p:spPr>
          <a:xfrm>
            <a:off x="1187450" y="2133600"/>
            <a:ext cx="7129463" cy="2808288"/>
          </a:xfrm>
          <a:prstGeom prst="cloud">
            <a:avLst/>
          </a:prstGeom>
          <a:solidFill>
            <a:srgbClr val="66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Спасибо за внимание!</a:t>
            </a:r>
          </a:p>
        </p:txBody>
      </p:sp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</p:bldLst>
  </p:timing>
</p:sld>
</file>

<file path=ppt/tags/tag1.xml><?xml version="1.0" encoding="utf-8"?>
<p:tagLst xmlns:p="http://schemas.openxmlformats.org/presentationml/2006/main">
  <p:tag name="TIMING" val="|10.8"/>
</p:tagLst>
</file>

<file path=ppt/tags/tag2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Slice</Template>
  <Company/>
  <PresentationFormat>On-screen Show (4:3)</PresentationFormat>
  <Paragraphs>58</Paragraphs>
  <Slides>25</Slides>
  <Notes>0</Notes>
  <TotalTime>1706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3">
      <vt:lpstr>Arial</vt:lpstr>
      <vt:lpstr>Century Gothic</vt:lpstr>
      <vt:lpstr>Wingdings 3</vt:lpstr>
      <vt:lpstr>Calibri</vt:lpstr>
      <vt:lpstr>Times New Roman</vt:lpstr>
      <vt:lpstr>Comic Sans MS</vt:lpstr>
      <vt:lpstr>Arial Black</vt:lpstr>
      <vt:lpstr>Сектор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DAY</dc:creator>
  <cp:lastModifiedBy>alie.kostenkova@outlook.com</cp:lastModifiedBy>
  <cp:revision>133</cp:revision>
  <dcterms:created xsi:type="dcterms:W3CDTF">2015-06-02T18:34:42Z</dcterms:created>
  <dcterms:modified xsi:type="dcterms:W3CDTF">2024-02-27T11:59:58Z</dcterms:modified>
</cp:coreProperties>
</file>