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mp3" ContentType="audio/m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403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6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92" r:id="rId19"/>
    <p:sldId id="274" r:id="rId20"/>
    <p:sldId id="275" r:id="rId21"/>
    <p:sldId id="278" r:id="rId22"/>
    <p:sldId id="279" r:id="rId23"/>
    <p:sldId id="289" r:id="rId24"/>
    <p:sldId id="291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0" r:id="rId33"/>
    <p:sldId id="288" r:id="rId34"/>
    <p:sldId id="287" r:id="rId35"/>
    <p:sldId id="299" r:id="rId36"/>
    <p:sldId id="293" r:id="rId37"/>
    <p:sldId id="277" r:id="rId38"/>
    <p:sldId id="294" r:id="rId39"/>
    <p:sldId id="295" r:id="rId40"/>
    <p:sldId id="296" r:id="rId41"/>
    <p:sldId id="297" r:id="rId42"/>
    <p:sldId id="298" r:id="rId43"/>
    <p:sldId id="301" r:id="rId44"/>
    <p:sldId id="300" r:id="rId45"/>
    <p:sldId id="302" r:id="rId46"/>
  </p:sldIdLst>
  <p:sldSz cx="12192000" cy="6858000"/>
  <p:notesSz cx="6858000" cy="9144000"/>
  <p:custDataLst>
    <p:tags r:id="rId4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slide" Target="slides/slide32.xml" /><Relationship Id="rId34" Type="http://schemas.openxmlformats.org/officeDocument/2006/relationships/slide" Target="slides/slide33.xml" /><Relationship Id="rId35" Type="http://schemas.openxmlformats.org/officeDocument/2006/relationships/slide" Target="slides/slide34.xml" /><Relationship Id="rId36" Type="http://schemas.openxmlformats.org/officeDocument/2006/relationships/slide" Target="slides/slide35.xml" /><Relationship Id="rId37" Type="http://schemas.openxmlformats.org/officeDocument/2006/relationships/slide" Target="slides/slide36.xml" /><Relationship Id="rId38" Type="http://schemas.openxmlformats.org/officeDocument/2006/relationships/slide" Target="slides/slide37.xml" /><Relationship Id="rId39" Type="http://schemas.openxmlformats.org/officeDocument/2006/relationships/slide" Target="slides/slide38.xml" /><Relationship Id="rId4" Type="http://schemas.openxmlformats.org/officeDocument/2006/relationships/slide" Target="slides/slide3.xml" /><Relationship Id="rId40" Type="http://schemas.openxmlformats.org/officeDocument/2006/relationships/slide" Target="slides/slide39.xml" /><Relationship Id="rId41" Type="http://schemas.openxmlformats.org/officeDocument/2006/relationships/slide" Target="slides/slide40.xml" /><Relationship Id="rId42" Type="http://schemas.openxmlformats.org/officeDocument/2006/relationships/slide" Target="slides/slide41.xml" /><Relationship Id="rId43" Type="http://schemas.openxmlformats.org/officeDocument/2006/relationships/slide" Target="slides/slide42.xml" /><Relationship Id="rId44" Type="http://schemas.openxmlformats.org/officeDocument/2006/relationships/slide" Target="slides/slide43.xml" /><Relationship Id="rId45" Type="http://schemas.openxmlformats.org/officeDocument/2006/relationships/slide" Target="slides/slide44.xml" /><Relationship Id="rId46" Type="http://schemas.openxmlformats.org/officeDocument/2006/relationships/slide" Target="slides/slide45.xml" /><Relationship Id="rId47" Type="http://schemas.openxmlformats.org/officeDocument/2006/relationships/tags" Target="tags/tag1.xml" /><Relationship Id="rId48" Type="http://schemas.openxmlformats.org/officeDocument/2006/relationships/presProps" Target="presProps.xml" /><Relationship Id="rId49" Type="http://schemas.openxmlformats.org/officeDocument/2006/relationships/viewProps" Target="viewProps.xml" /><Relationship Id="rId5" Type="http://schemas.openxmlformats.org/officeDocument/2006/relationships/slide" Target="slides/slide4.xml" /><Relationship Id="rId50" Type="http://schemas.openxmlformats.org/officeDocument/2006/relationships/theme" Target="theme/theme1.xml" /><Relationship Id="rId51" Type="http://schemas.openxmlformats.org/officeDocument/2006/relationships/tableStyles" Target="tableStyles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F49F1-C4DA-4D19-B666-1117583A1F52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8584B-EEE2-497D-8F4D-1E0F83E978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47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F49F1-C4DA-4D19-B666-1117583A1F52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8584B-EEE2-497D-8F4D-1E0F83E978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76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F49F1-C4DA-4D19-B666-1117583A1F52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8584B-EEE2-497D-8F4D-1E0F83E978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0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F49F1-C4DA-4D19-B666-1117583A1F52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8584B-EEE2-497D-8F4D-1E0F83E978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96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F49F1-C4DA-4D19-B666-1117583A1F52}" type="datetimeFigureOut">
              <a:rPr lang="ru-RU" smtClean="0"/>
              <a:t>22.02.2024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DC8584B-EEE2-497D-8F4D-1E0F83E978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961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4" r:id="rId1"/>
    <p:sldLayoutId id="2147484035" r:id="rId2"/>
    <p:sldLayoutId id="2147484039" r:id="rId3"/>
    <p:sldLayoutId id="2147484040" r:id="rId4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audio" Target="../media/media1.mp3" /><Relationship Id="rId4" Type="http://schemas.microsoft.com/office/2007/relationships/media" Target="../media/media1.mp3" TargetMode="Interna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hyperlink" Target="&#1052;&#1086;&#1081;%20%3ca%20href%20=%20%22http:/nsportal.ru/ibadullaeva%22%20%3e" TargetMode="External" /><Relationship Id="rId3" Type="http://schemas.openxmlformats.org/officeDocument/2006/relationships/image" Target="../media/image6.jpeg" /><Relationship Id="rId4" Type="http://schemas.openxmlformats.org/officeDocument/2006/relationships/image" Target="../media/image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hyperlink" Target="http://www.maam.ru/users/" TargetMode="External" /><Relationship Id="rId3" Type="http://schemas.openxmlformats.org/officeDocument/2006/relationships/hyperlink" Target="http://www.maam.ru/users/merem2005" TargetMode="External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1.jpeg" /><Relationship Id="rId3" Type="http://schemas.openxmlformats.org/officeDocument/2006/relationships/image" Target="../media/image2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hyperlink" Target="https://infourok.ru/user/ibadullaeva-zera-rizaevna" TargetMode="External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4.jpeg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Relationship Id="rId5" Type="http://schemas.openxmlformats.org/officeDocument/2006/relationships/image" Target="../media/image37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Relationship Id="rId5" Type="http://schemas.openxmlformats.org/officeDocument/2006/relationships/image" Target="../media/image41.jpeg" /><Relationship Id="rId6" Type="http://schemas.openxmlformats.org/officeDocument/2006/relationships/image" Target="../media/image4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3.jpeg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6.jpeg" /><Relationship Id="rId3" Type="http://schemas.openxmlformats.org/officeDocument/2006/relationships/image" Target="../media/image47.jpeg" /><Relationship Id="rId4" Type="http://schemas.openxmlformats.org/officeDocument/2006/relationships/image" Target="../media/image48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9.jpeg" /><Relationship Id="rId3" Type="http://schemas.openxmlformats.org/officeDocument/2006/relationships/image" Target="../media/image50.jpeg" /><Relationship Id="rId4" Type="http://schemas.openxmlformats.org/officeDocument/2006/relationships/image" Target="../media/image5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2.jpeg" /><Relationship Id="rId3" Type="http://schemas.openxmlformats.org/officeDocument/2006/relationships/image" Target="../media/image53.jpeg" /><Relationship Id="rId4" Type="http://schemas.openxmlformats.org/officeDocument/2006/relationships/image" Target="../media/image54.jpeg" /><Relationship Id="rId5" Type="http://schemas.openxmlformats.org/officeDocument/2006/relationships/image" Target="../media/image5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6.jpeg" /><Relationship Id="rId3" Type="http://schemas.openxmlformats.org/officeDocument/2006/relationships/image" Target="../media/image57.jpeg" /><Relationship Id="rId4" Type="http://schemas.openxmlformats.org/officeDocument/2006/relationships/image" Target="../media/image58.jpeg" /><Relationship Id="rId5" Type="http://schemas.openxmlformats.org/officeDocument/2006/relationships/image" Target="../media/image59.jpeg" /><Relationship Id="rId6" Type="http://schemas.openxmlformats.org/officeDocument/2006/relationships/image" Target="../media/image60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1.jpeg" /><Relationship Id="rId3" Type="http://schemas.openxmlformats.org/officeDocument/2006/relationships/image" Target="../media/image62.jpeg" /><Relationship Id="rId4" Type="http://schemas.openxmlformats.org/officeDocument/2006/relationships/image" Target="../media/image63.jpeg" /><Relationship Id="rId5" Type="http://schemas.openxmlformats.org/officeDocument/2006/relationships/image" Target="../media/image64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6.jpeg" /><Relationship Id="rId3" Type="http://schemas.openxmlformats.org/officeDocument/2006/relationships/image" Target="../media/image67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8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9.jpeg" /><Relationship Id="rId3" Type="http://schemas.openxmlformats.org/officeDocument/2006/relationships/image" Target="../media/image70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1.jpeg" /><Relationship Id="rId3" Type="http://schemas.openxmlformats.org/officeDocument/2006/relationships/image" Target="../media/image72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3.jpeg" /><Relationship Id="rId3" Type="http://schemas.openxmlformats.org/officeDocument/2006/relationships/image" Target="../media/image74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5.jpeg" /><Relationship Id="rId3" Type="http://schemas.openxmlformats.org/officeDocument/2006/relationships/image" Target="../media/image76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7.jpeg" /><Relationship Id="rId3" Type="http://schemas.openxmlformats.org/officeDocument/2006/relationships/image" Target="../media/image78.jpeg" /><Relationship Id="rId4" Type="http://schemas.openxmlformats.org/officeDocument/2006/relationships/image" Target="../media/image79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0.jpeg" /><Relationship Id="rId3" Type="http://schemas.openxmlformats.org/officeDocument/2006/relationships/image" Target="../media/image81.jpeg" /><Relationship Id="rId4" Type="http://schemas.openxmlformats.org/officeDocument/2006/relationships/image" Target="../media/image82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3.jpeg" /><Relationship Id="rId3" Type="http://schemas.openxmlformats.org/officeDocument/2006/relationships/image" Target="../media/image84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5.jpeg" /><Relationship Id="rId3" Type="http://schemas.openxmlformats.org/officeDocument/2006/relationships/image" Target="../media/image86.jpeg" /><Relationship Id="rId4" Type="http://schemas.openxmlformats.org/officeDocument/2006/relationships/image" Target="../media/image87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8.jpeg" /><Relationship Id="rId3" Type="http://schemas.openxmlformats.org/officeDocument/2006/relationships/image" Target="../media/image89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0.jpeg" /><Relationship Id="rId3" Type="http://schemas.openxmlformats.org/officeDocument/2006/relationships/image" Target="../media/image91.jpe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2.jpeg" /><Relationship Id="rId3" Type="http://schemas.openxmlformats.org/officeDocument/2006/relationships/image" Target="../media/image93.jpeg" /><Relationship Id="rId4" Type="http://schemas.openxmlformats.org/officeDocument/2006/relationships/image" Target="../media/image94.jpeg" /><Relationship Id="rId5" Type="http://schemas.openxmlformats.org/officeDocument/2006/relationships/image" Target="../media/image95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6.jpeg" /><Relationship Id="rId3" Type="http://schemas.openxmlformats.org/officeDocument/2006/relationships/image" Target="../media/image97.jpe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8.jpeg" /><Relationship Id="rId3" Type="http://schemas.openxmlformats.org/officeDocument/2006/relationships/image" Target="../media/image99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0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1369" y="669701"/>
            <a:ext cx="8462634" cy="2975019"/>
          </a:xfrm>
        </p:spPr>
        <p:txBody>
          <a:bodyPr>
            <a:normAutofit/>
          </a:bodyPr>
          <a:lstStyle/>
          <a:p>
            <a:r>
              <a:rPr lang="ru-RU" sz="40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 НРАВСТВЕННО- ПАТРИОТИЧЕСКОГО  ВОСПИТАНИЯ</a:t>
            </a:r>
            <a:r>
              <a:rPr lang="ru-RU" sz="40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0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 чего начинается Родина…»</a:t>
            </a:r>
            <a:endParaRPr lang="ru-RU" sz="40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1076" y="3863662"/>
            <a:ext cx="7045958" cy="2601532"/>
          </a:xfrm>
        </p:spPr>
        <p:txBody>
          <a:bodyPr>
            <a:normAutofit/>
          </a:bodyPr>
          <a:lstStyle/>
          <a:p>
            <a:r>
              <a:rPr lang="ru-RU" sz="240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«Ясли-сад «Витоша» </a:t>
            </a:r>
          </a:p>
          <a:p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младшая группа «Б» </a:t>
            </a:r>
          </a:p>
          <a:p>
            <a:r>
              <a:rPr lang="ru-RU" sz="24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Воспитатель: Ибадуллаева Зера Ризаевна</a:t>
            </a:r>
            <a:endParaRPr lang="ru-RU" sz="240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endParaRPr lang="ru-RU" sz="240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Larisa_Grigoreva_-_Detskaya_pesnya_o_seme_Moya_semya_Bez_proigrysha_(xMusic.me)">
            <a:hlinkClick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1088571" y="3649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4855" y="309093"/>
            <a:ext cx="7637779" cy="2975019"/>
          </a:xfrm>
        </p:spPr>
        <p:txBody>
          <a:bodyPr>
            <a:normAutofit/>
          </a:bodyPr>
          <a:lstStyle/>
          <a:p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 узнал,  что у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 есть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огромная  семья-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тропинка, и  лесок, в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  каждый  колосок!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Море,  небо  голубое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 мое  родное!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Родина  моя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Всех 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люблю  на свете Я!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313" y="2266077"/>
            <a:ext cx="6465194" cy="430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31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2871990"/>
          </a:xfrm>
        </p:spPr>
        <p:txBody>
          <a:bodyPr>
            <a:normAutofit fontScale="90000"/>
          </a:bodyPr>
          <a:lstStyle/>
          <a:p>
            <a:r>
              <a:rPr lang="ru-RU" altLang="ru-RU" i="1">
                <a:solidFill>
                  <a:srgbClr val="002060"/>
                </a:solidFill>
              </a:rPr>
              <a:t>«</a:t>
            </a:r>
            <a:r>
              <a:rPr lang="ru-RU" altLang="ru-RU" sz="31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ее истории, прошлому и настоящему, ко всему человечеству».    </a:t>
            </a:r>
            <a:r>
              <a:rPr lang="ru-RU" altLang="ru-RU" sz="3100" i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Д.С. Лихачев                   </a:t>
            </a:r>
            <a:br>
              <a:rPr lang="ru-RU" altLang="ru-RU" sz="31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1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  <a:br>
              <a:rPr lang="ru-RU" altLang="ru-RU" sz="3100" i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406" y="2640169"/>
            <a:ext cx="6549233" cy="4217831"/>
          </a:xfrm>
        </p:spPr>
      </p:pic>
    </p:spTree>
    <p:extLst>
      <p:ext uri="{BB962C8B-B14F-4D97-AF65-F5344CB8AC3E}">
        <p14:creationId xmlns:p14="http://schemas.microsoft.com/office/powerpoint/2010/main" val="110575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819" y="248991"/>
            <a:ext cx="8260604" cy="2880575"/>
          </a:xfrm>
        </p:spPr>
        <p:txBody>
          <a:bodyPr>
            <a:normAutofit fontScale="90000"/>
          </a:bodyPr>
          <a:lstStyle/>
          <a:p>
            <a:pPr>
              <a:spcBef>
                <a:spcPts val="600"/>
              </a:spcBef>
            </a:pP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800" smtClean="0">
                <a:solidFill>
                  <a:srgbClr val="002060"/>
                </a:solidFill>
                <a:latin typeface="Times New Roman" panose="02020603050405020304" pitchFamily="18" charset="0"/>
              </a:rPr>
              <a:t>Цель </a:t>
            </a:r>
            <a:r>
              <a:rPr lang="ru-RU" altLang="ru-RU" sz="2800" smtClean="0">
                <a:solidFill>
                  <a:srgbClr val="FF0000"/>
                </a:solidFill>
                <a:latin typeface="Times New Roman" panose="02020603050405020304" pitchFamily="18" charset="0"/>
              </a:rPr>
              <a:t>нравственно- патриотического  </a:t>
            </a:r>
            <a:r>
              <a:rPr lang="ru-RU" altLang="ru-RU" sz="2800">
                <a:solidFill>
                  <a:srgbClr val="FF0000"/>
                </a:solidFill>
                <a:latin typeface="Times New Roman" panose="02020603050405020304" pitchFamily="18" charset="0"/>
              </a:rPr>
              <a:t>воспитания 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заключается в том, чтобы посеять и взрастить  в детской душе семена любви </a:t>
            </a:r>
            <a:r>
              <a:rPr lang="ru-RU" altLang="ru-RU" sz="2800" smtClean="0">
                <a:solidFill>
                  <a:srgbClr val="002060"/>
                </a:solidFill>
                <a:latin typeface="Times New Roman" panose="02020603050405020304" pitchFamily="18" charset="0"/>
              </a:rPr>
              <a:t> к  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родной </a:t>
            </a:r>
            <a:r>
              <a:rPr lang="ru-RU" altLang="ru-RU" sz="2800" smtClean="0">
                <a:solidFill>
                  <a:srgbClr val="002060"/>
                </a:solidFill>
                <a:latin typeface="Times New Roman" panose="02020603050405020304" pitchFamily="18" charset="0"/>
              </a:rPr>
              <a:t> природе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b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    к родному дому и семье, </a:t>
            </a:r>
            <a:b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    к истории и культуре страны, созданной трудами родных и близких </a:t>
            </a:r>
            <a:r>
              <a:rPr lang="ru-RU" altLang="ru-RU" sz="2800" smtClean="0">
                <a:solidFill>
                  <a:srgbClr val="002060"/>
                </a:solidFill>
                <a:latin typeface="Times New Roman" panose="02020603050405020304" pitchFamily="18" charset="0"/>
              </a:rPr>
              <a:t>людей.</a:t>
            </a:r>
            <a:br>
              <a:rPr lang="ru-RU" altLang="ru-RU" sz="280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994" y="2421228"/>
            <a:ext cx="5864181" cy="439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8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4698"/>
            <a:ext cx="8596668" cy="875763"/>
          </a:xfrm>
        </p:spPr>
        <p:txBody>
          <a:bodyPr/>
          <a:lstStyle/>
          <a:p>
            <a:r>
              <a:rPr lang="ru-RU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914400"/>
            <a:ext cx="9692793" cy="5943599"/>
          </a:xfrm>
        </p:spPr>
        <p:txBody>
          <a:bodyPr>
            <a:normAutofit fontScale="92500" lnSpcReduction="10000"/>
          </a:bodyPr>
          <a:lstStyle/>
          <a:p>
            <a:r>
              <a:rPr lang="ru-RU" sz="300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Привитие детям чувства любви к своему родному краю, своей малой </a:t>
            </a:r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родине: закрепить название поселка в котором они живут, побуждать рассказывать о том , где они гуляли в выходные дни (парк, сквер, музей); на </a:t>
            </a:r>
            <a:r>
              <a:rPr lang="ru-RU" sz="300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приобщения к родной природе, культуре и традициям</a:t>
            </a:r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00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чувства привязанности к своему дому, детскому саду, своим близким</a:t>
            </a:r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00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патриотизма, уважение к культурному прошлому  </a:t>
            </a:r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страны</a:t>
            </a:r>
            <a:r>
              <a:rPr lang="ru-RU" sz="3000" smtClean="0">
                <a:solidFill>
                  <a:srgbClr val="800080"/>
                </a:solidFill>
              </a:rPr>
              <a:t>, </a:t>
            </a:r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к истокам русской народной культуры – предметы народного декоративно- прикладного искусства.</a:t>
            </a:r>
          </a:p>
          <a:p>
            <a:r>
              <a:rPr lang="ru-RU" sz="300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представлений о России как о родной стране.</a:t>
            </a:r>
            <a:endParaRPr lang="ru-RU" sz="300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smtClean="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>
              <a:solidFill>
                <a:srgbClr val="800080"/>
              </a:solidFill>
            </a:endParaRPr>
          </a:p>
          <a:p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79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63639"/>
            <a:ext cx="8596668" cy="708338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 РАБОТЫ</a:t>
            </a:r>
            <a:r>
              <a:rPr lang="ru-RU" sz="320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121" y="1171977"/>
            <a:ext cx="7912874" cy="3076599"/>
          </a:xfrm>
        </p:spPr>
        <p:txBody>
          <a:bodyPr>
            <a:normAutofit fontScale="92500" lnSpcReduction="10000"/>
          </a:bodyPr>
          <a:lstStyle/>
          <a:p>
            <a:r>
              <a:rPr lang="ru-RU" sz="3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вокруг нас.</a:t>
            </a:r>
          </a:p>
          <a:p>
            <a:r>
              <a:rPr lang="ru-RU" sz="3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Мама, папа, я – семья.</a:t>
            </a:r>
          </a:p>
          <a:p>
            <a:r>
              <a:rPr lang="ru-RU" sz="3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любимый детский сад.</a:t>
            </a:r>
          </a:p>
          <a:p>
            <a:r>
              <a:rPr lang="ru-RU" sz="3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родного края</a:t>
            </a:r>
          </a:p>
          <a:p>
            <a:r>
              <a:rPr lang="ru-RU" sz="3600" b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Родная культура</a:t>
            </a:r>
          </a:p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377" y="2833066"/>
            <a:ext cx="5591236" cy="4024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420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074" y="270164"/>
            <a:ext cx="9788236" cy="1475509"/>
          </a:xfrm>
        </p:spPr>
        <p:txBody>
          <a:bodyPr>
            <a:norm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 и  МЕТОДЫ </a:t>
            </a:r>
            <a:b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НРАВСТВЕННО- ПАТРИОТИЧЕСКОГО                                  ВОСПИТАНИЯ</a:t>
            </a:r>
            <a:endParaRPr lang="ru-RU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5018" y="1622738"/>
            <a:ext cx="9194031" cy="523526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 прогулки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воспитателя с показом иллюстраций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изменениями в природе, за трудом людей  в детском саду  и городе</a:t>
            </a:r>
            <a:endParaRPr lang="en-US" sz="280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endParaRPr lang="ru-RU" sz="280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о родном крае,  поселке, стране</a:t>
            </a:r>
            <a:endParaRPr lang="ru-RU" sz="280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слайдов, мультфильмов, иллюстраций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 аудиозаписей, звуки природы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пальчиковых игр, использование здоровьесберегающих технологий</a:t>
            </a:r>
            <a:endParaRPr lang="ru-RU" sz="280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00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90946"/>
            <a:ext cx="8596668" cy="1639454"/>
          </a:xfrm>
        </p:spPr>
        <p:txBody>
          <a:bodyPr>
            <a:normAutofit/>
          </a:bodyPr>
          <a:lstStyle/>
          <a:p>
            <a:pPr algn="ctr"/>
            <a:r>
              <a:rPr lang="ru-RU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 и  МЕТОДЫ </a:t>
            </a:r>
            <a:br>
              <a:rPr lang="ru-RU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 ПАТРИОТИЧЕСКОГО                                  </a:t>
            </a:r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22738"/>
            <a:ext cx="8596668" cy="5235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фольклорных произведений                      (пословиц, поговорок, сказок, игр, песен, стихов)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 с народным  творчеством (декоративная  роспись, вышивка)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детей в посильном  общественно – полезном труде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 общественных  праздников, развлечений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– ролевые игры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4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47" y="154547"/>
            <a:ext cx="9767431" cy="1390918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 ВОКРУГ НАС                         </a:t>
            </a:r>
            <a:r>
              <a:rPr lang="ru-RU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Тема «Все профессии важны-все профессии нужны»</a:t>
            </a:r>
            <a:r>
              <a:rPr lang="ru-RU" sz="2400" smtClean="0">
                <a:solidFill>
                  <a:srgbClr val="002060"/>
                </a:solidFill>
              </a:rPr>
              <a:t> </a:t>
            </a:r>
            <a:r>
              <a:rPr lang="ru-RU" sz="2400" smtClean="0">
                <a:solidFill>
                  <a:srgbClr val="002060"/>
                </a:solidFill>
                <a:hlinkClick r:id="rId2" action="ppaction://hlinkfile"/>
              </a:rPr>
              <a:t>Мой &lt;</a:t>
            </a:r>
            <a:r>
              <a:rPr lang="en-US" sz="2400" smtClean="0">
                <a:solidFill>
                  <a:srgbClr val="002060"/>
                </a:solidFill>
                <a:hlinkClick r:id="rId2" action="ppaction://hlinkfile"/>
              </a:rPr>
              <a:t>a href = "http://nsportal.ru/ibadullaeva" &gt; </a:t>
            </a:r>
            <a:endParaRPr lang="ru-RU" sz="2400" smtClean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7" y="1687133"/>
            <a:ext cx="5598017" cy="41405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949" y="2266681"/>
            <a:ext cx="5958625" cy="441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9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09094"/>
            <a:ext cx="8596668" cy="656821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</a:rPr>
              <a:t>Беседа по безопасности</a:t>
            </a:r>
            <a:endParaRPr lang="ru-RU" sz="2800" b="1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3" y="1094703"/>
            <a:ext cx="5306096" cy="5192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916" y="1094703"/>
            <a:ext cx="5778192" cy="5192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4401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380" y="386366"/>
            <a:ext cx="6762622" cy="631065"/>
          </a:xfrm>
        </p:spPr>
        <p:txBody>
          <a:bodyPr>
            <a:normAutofit/>
          </a:bodyPr>
          <a:lstStyle/>
          <a:p>
            <a:r>
              <a:rPr lang="ru-RU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МАМА, ПАПА, Я - СЕМЬЯ</a:t>
            </a:r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14399"/>
            <a:ext cx="8596668" cy="5126963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фотоальбома «Моя семья»</a:t>
            </a:r>
          </a:p>
          <a:p>
            <a:pPr marL="0" indent="0">
              <a:buNone/>
            </a:pP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48" y="1416675"/>
            <a:ext cx="8010659" cy="5312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4734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59" y="0"/>
            <a:ext cx="5164429" cy="33420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61" y="0"/>
            <a:ext cx="5125793" cy="33420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61" y="3515933"/>
            <a:ext cx="5164429" cy="3342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0" y="3342067"/>
            <a:ext cx="5164428" cy="351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8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849" y="141668"/>
            <a:ext cx="10160556" cy="862884"/>
          </a:xfrm>
        </p:spPr>
        <p:txBody>
          <a:bodyPr>
            <a:no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фотографий «Семьи счастливые моменты» группы «Затейники»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88" y="1004552"/>
            <a:ext cx="8724243" cy="5718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4081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6" y="180304"/>
            <a:ext cx="5688170" cy="3956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557" y="2068642"/>
            <a:ext cx="6026538" cy="4137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98" y="4212659"/>
            <a:ext cx="4077325" cy="2653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07984" y="494675"/>
            <a:ext cx="4914521" cy="11092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i="1"/>
              <a:t>Лучший способ сделать детей хорошими - сделать их счастливыми</a:t>
            </a:r>
            <a:r>
              <a:rPr lang="ru-RU" smtClean="0"/>
              <a:t>.</a:t>
            </a:r>
          </a:p>
          <a:p>
            <a:r>
              <a:rPr lang="ru-RU" i="1"/>
              <a:t> </a:t>
            </a:r>
            <a:r>
              <a:rPr lang="ru-RU" i="1" smtClean="0"/>
              <a:t>                                             Оскар </a:t>
            </a:r>
            <a:r>
              <a:rPr lang="ru-RU" i="1"/>
              <a:t>Уайльд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77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519" y="128789"/>
            <a:ext cx="10500067" cy="1424240"/>
          </a:xfrm>
        </p:spPr>
        <p:txBody>
          <a:bodyPr>
            <a:normAutofit fontScale="90000"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Выставка  посвященная  «Дню  Матери» </a:t>
            </a:r>
            <a:r>
              <a:rPr lang="en-US" sz="2800" u="sng">
                <a:hlinkClick r:id="rId3" tooltip="зера ибадуллаева"/>
              </a:rPr>
              <a:t>http://www.maam.ru/users/</a:t>
            </a:r>
            <a:br>
              <a:rPr lang="en-US" sz="2800" u="sng">
                <a:hlinkClick r:id="rId3" tooltip="зера ибадуллаева"/>
              </a:rPr>
            </a:br>
            <a:r>
              <a:rPr lang="en-US" sz="2800" b="1" u="sng" smtClean="0">
                <a:hlinkClick r:id="rId3" tooltip="зера ибадуллаева"/>
              </a:rPr>
              <a:t>merem2005</a:t>
            </a:r>
            <a:br>
              <a:rPr lang="ru-RU" sz="2800" b="1" u="sng" smtClean="0">
                <a:hlinkClick r:id="rId3" tooltip="зера ибадуллаева"/>
              </a:rPr>
            </a:br>
            <a:br>
              <a:rPr lang="en-US" sz="2800">
                <a:hlinkClick r:id="rId3" tooltip="зера ибадуллаева"/>
              </a:rPr>
            </a:b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                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18" y="1435543"/>
            <a:ext cx="5953507" cy="51865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366" y="1435543"/>
            <a:ext cx="5758634" cy="518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9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2" y="108677"/>
            <a:ext cx="5706256" cy="42796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109" y="2083632"/>
            <a:ext cx="6145967" cy="4609475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254833" y="4901783"/>
            <a:ext cx="5111645" cy="12741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Так приятно смотреть, когда мама счастливая</a:t>
            </a:r>
            <a:r>
              <a:rPr lang="ru-RU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09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432" y="269825"/>
            <a:ext cx="8596668" cy="1289152"/>
          </a:xfrm>
        </p:spPr>
        <p:txBody>
          <a:bodyPr>
            <a:normAutofit/>
          </a:bodyPr>
          <a:lstStyle/>
          <a:p>
            <a:r>
              <a:rPr lang="ru-RU" b="1" smtClean="0"/>
              <a:t>Наш любимый детский сад</a:t>
            </a:r>
            <a:br>
              <a:rPr lang="ru-RU" b="1" smtClean="0"/>
            </a:br>
            <a:r>
              <a:rPr lang="ru-RU" b="1" smtClean="0"/>
              <a:t> </a:t>
            </a:r>
            <a:r>
              <a:rPr lang="ru-RU" sz="2800" b="1" smtClean="0">
                <a:solidFill>
                  <a:srgbClr val="002060"/>
                </a:solidFill>
              </a:rPr>
              <a:t>Праздники, развлечения</a:t>
            </a:r>
            <a:endParaRPr lang="ru-RU" sz="2800" b="1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87" y="1663909"/>
            <a:ext cx="6245903" cy="48043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767" y="2008682"/>
            <a:ext cx="5326505" cy="399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73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15" y="1"/>
            <a:ext cx="7469746" cy="1004552"/>
          </a:xfrm>
        </p:spPr>
        <p:txBody>
          <a:bodyPr>
            <a:normAutofit/>
          </a:bodyPr>
          <a:lstStyle/>
          <a:p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 сказки показать и в актеров поиграть.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750" y="502277"/>
            <a:ext cx="5683876" cy="42629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58" y="3300213"/>
            <a:ext cx="4743717" cy="35577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5" y="502277"/>
            <a:ext cx="4782355" cy="35867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28" y="3613330"/>
            <a:ext cx="4326226" cy="3244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1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9313"/>
            <a:ext cx="8596668" cy="1553030"/>
          </a:xfrm>
        </p:spPr>
        <p:txBody>
          <a:bodyPr>
            <a:normAutofit fontScale="90000"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НЕПОСРЕДСТВЕННАЯ  ОБРАЗОВАТЕЛЬНАЯ  ДЕЯТЕЛЬНОСТЬ </a:t>
            </a:r>
            <a:r>
              <a:rPr lang="en-US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	https://infourok.ru/user/ibadullaeva-zera-rizaevna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«Путешествие к солнышку»</a:t>
            </a:r>
            <a:r>
              <a:rPr lang="en-US" sz="2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057" y="2480129"/>
            <a:ext cx="5486400" cy="4114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3" y="1667329"/>
            <a:ext cx="5234820" cy="406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0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46" y="145141"/>
            <a:ext cx="6571447" cy="1407888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</a:t>
            </a:r>
            <a:r>
              <a:rPr lang="ru-RU" sz="2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к солнышку»</a:t>
            </a:r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800"/>
            </a:b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00320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6" y="765825"/>
            <a:ext cx="5275725" cy="39567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493" y="145141"/>
            <a:ext cx="5245018" cy="39337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921" y="3244334"/>
            <a:ext cx="5021421" cy="361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786" y="115910"/>
            <a:ext cx="10939411" cy="1518275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и закрепление «Правила юного пешехода</a:t>
            </a:r>
            <a:r>
              <a:rPr lang="ru-RU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6" y="877550"/>
            <a:ext cx="4726547" cy="36701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140" y="717255"/>
            <a:ext cx="4500113" cy="35224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184" y="3464418"/>
            <a:ext cx="4524776" cy="33935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924" y="4327882"/>
            <a:ext cx="3242373" cy="243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1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578" y="141669"/>
            <a:ext cx="9736426" cy="1120462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ситуаций и дидактические игры «Что такое хорошо – что такое плохо»</a:t>
            </a:r>
            <a:endParaRPr lang="ru-RU" sz="32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619" y="2176530"/>
            <a:ext cx="4335887" cy="32519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46" y="1110803"/>
            <a:ext cx="3992452" cy="29943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75" y="4005330"/>
            <a:ext cx="4009623" cy="28526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070" y="3802487"/>
            <a:ext cx="4025545" cy="30191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071" y="837126"/>
            <a:ext cx="4025545" cy="314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91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699" y="115911"/>
            <a:ext cx="10419008" cy="1068946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упражнение  «Мое настроение»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" y="650384"/>
            <a:ext cx="4868215" cy="36511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36" y="3010437"/>
            <a:ext cx="4868215" cy="36511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71" y="650384"/>
            <a:ext cx="4780206" cy="358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4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209" y="0"/>
            <a:ext cx="8596668" cy="953037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Растем мы дружные ребята, помогаем мы во всем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930" y="692239"/>
            <a:ext cx="5001296" cy="37509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5" y="650383"/>
            <a:ext cx="5112912" cy="38346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607" y="3200223"/>
            <a:ext cx="5023696" cy="361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50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062" y="1"/>
            <a:ext cx="10856890" cy="1481070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игры: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«Волшебный мешочек», «Закономерности», «Времена года и праздники», «Кто где живет», «Домашние и дикие животные», «Почини одежду», «Давай поиграем»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" y="1596981"/>
            <a:ext cx="4368879" cy="34257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13" y="1036074"/>
            <a:ext cx="4214783" cy="32525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462" y="3142445"/>
            <a:ext cx="4989320" cy="349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14" y="197476"/>
            <a:ext cx="8861878" cy="1320800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игры</a:t>
            </a:r>
            <a:endParaRPr lang="ru-RU" sz="32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4" y="857876"/>
            <a:ext cx="4332497" cy="32493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999" y="168497"/>
            <a:ext cx="4607246" cy="3455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370" y="3623932"/>
            <a:ext cx="4273452" cy="32050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352" y="3652911"/>
            <a:ext cx="4507606" cy="3248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5861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093" y="12878"/>
            <a:ext cx="10728101" cy="1917521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игры: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«Семья», «На приеме у врача», «Повара», Строим дом», «Магазин»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96" y="971638"/>
            <a:ext cx="3919471" cy="3107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75" y="971638"/>
            <a:ext cx="4142702" cy="3107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22854" y="2685240"/>
            <a:ext cx="4043969" cy="3032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97" y="3953815"/>
            <a:ext cx="3705780" cy="2904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475" y="3781806"/>
            <a:ext cx="4101592" cy="30761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1107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461" y="0"/>
            <a:ext cx="8900515" cy="1484244"/>
          </a:xfrm>
        </p:spPr>
        <p:txBody>
          <a:bodyPr/>
          <a:lstStyle/>
          <a:p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родного края                                         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 на  прогулке                                                                                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292" y="159027"/>
            <a:ext cx="4721305" cy="35409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207" y="3538330"/>
            <a:ext cx="4638261" cy="32388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79" y="3659587"/>
            <a:ext cx="4426226" cy="31579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18" y="1007055"/>
            <a:ext cx="4226853" cy="317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82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244" y="180305"/>
            <a:ext cx="10251583" cy="1750096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хвойными растениями на территории детского сада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94" y="859665"/>
            <a:ext cx="7671515" cy="575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72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003" y="206062"/>
            <a:ext cx="8887636" cy="1236371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прогулка  «Осенний букет»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5004" y="1725767"/>
            <a:ext cx="5555087" cy="41663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318" y="1184856"/>
            <a:ext cx="6709894" cy="500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40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549" y="231820"/>
            <a:ext cx="8694453" cy="721217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Беседа: «Деревьями нашего края»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889" y="1162318"/>
            <a:ext cx="6752823" cy="506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4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034" y="180304"/>
            <a:ext cx="8745968" cy="1151982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Рисование</a:t>
            </a:r>
            <a:r>
              <a:rPr lang="ru-RU" sz="2800" smtClean="0">
                <a:solidFill>
                  <a:srgbClr val="002060"/>
                </a:solidFill>
              </a:rPr>
              <a:t>: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«Осенние деревья», «Весна во дворе»</a:t>
            </a:r>
            <a:endParaRPr lang="ru-RU" sz="280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34" y="1048950"/>
            <a:ext cx="5591236" cy="41934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86" y="2430549"/>
            <a:ext cx="5591236" cy="419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3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093" y="257578"/>
            <a:ext cx="8964909" cy="837126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оллажа  «Наше Море»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98" y="933717"/>
            <a:ext cx="6538176" cy="49036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780" y="2511380"/>
            <a:ext cx="5525034" cy="41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4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244" y="180304"/>
            <a:ext cx="9749307" cy="1339403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иллюстраций обитателей Черного моря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346" y="2228044"/>
            <a:ext cx="5876037" cy="44432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03" y="965915"/>
            <a:ext cx="6035897" cy="452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6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304" y="0"/>
            <a:ext cx="10019764" cy="1930400"/>
          </a:xfrm>
        </p:spPr>
        <p:txBody>
          <a:bodyPr>
            <a:no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Опытно-экспериментальная деятельность дошкольников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«Выращивание лука»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" y="965200"/>
            <a:ext cx="6293477" cy="47201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242" y="2279560"/>
            <a:ext cx="5950040" cy="446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7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8926272" cy="1275008"/>
          </a:xfrm>
        </p:spPr>
        <p:txBody>
          <a:bodyPr>
            <a:normAutofit/>
          </a:bodyPr>
          <a:lstStyle/>
          <a:p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Родная культура                                               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русской народной игрушкой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" y="1043189"/>
            <a:ext cx="5087155" cy="38153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197" y="280115"/>
            <a:ext cx="5301803" cy="39763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366" y="3586767"/>
            <a:ext cx="4361644" cy="327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1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908" y="128789"/>
            <a:ext cx="9406823" cy="1455313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достопримечательностями п.Черноморска.  </a:t>
            </a:r>
            <a: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из папки Черноморское</a:t>
            </a:r>
            <a:br>
              <a:rPr lang="ru-RU" sz="24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10" y="1048951"/>
            <a:ext cx="4645883" cy="34844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45" y="907961"/>
            <a:ext cx="4833870" cy="36254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3" y="3296992"/>
            <a:ext cx="4516192" cy="343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4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366" y="154546"/>
            <a:ext cx="10264462" cy="1827369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Декоративное рисование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«Расписные курочки», «Лошадка»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8" y="708338"/>
            <a:ext cx="6560543" cy="49204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472" y="2259566"/>
            <a:ext cx="5959528" cy="446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8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211" y="0"/>
            <a:ext cx="8596668" cy="953037"/>
          </a:xfrm>
        </p:spPr>
        <p:txBody>
          <a:bodyPr>
            <a:normAutofit/>
          </a:bodyPr>
          <a:lstStyle/>
          <a:p>
            <a:r>
              <a:rPr lang="ru-RU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разные дома (папка Черноморское)</a:t>
            </a:r>
            <a:endParaRPr lang="ru-RU" sz="32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783" y="3696237"/>
            <a:ext cx="4820992" cy="31617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11" y="502276"/>
            <a:ext cx="5134376" cy="38507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730" y="476518"/>
            <a:ext cx="5168721" cy="387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85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5910"/>
            <a:ext cx="8596668" cy="785611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игры </a:t>
            </a:r>
            <a:r>
              <a:rPr lang="ru-RU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«Тимербай», «Сары Буре»</a:t>
            </a:r>
            <a:endParaRPr lang="ru-RU" sz="32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366" y="1799822"/>
            <a:ext cx="6744237" cy="50581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34" y="1033529"/>
            <a:ext cx="6392214" cy="479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3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80304"/>
            <a:ext cx="10385618" cy="785611"/>
          </a:xfrm>
        </p:spPr>
        <p:txBody>
          <a:bodyPr>
            <a:normAutofit fontScale="90000"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</a:t>
            </a:r>
            <a:r>
              <a:rPr lang="ru-RU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«Символика», «Народное творчество»</a:t>
            </a:r>
            <a:endParaRPr lang="ru-RU" sz="32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85" y="1056067"/>
            <a:ext cx="5494987" cy="4121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143" y="1986567"/>
            <a:ext cx="6104585" cy="457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366715" cy="1049628"/>
          </a:xfrm>
        </p:spPr>
        <p:txBody>
          <a:bodyPr>
            <a:normAutofit/>
          </a:bodyPr>
          <a:lstStyle/>
          <a:p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 –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культура, спорт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здоровье, </a:t>
            </a:r>
            <a:b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 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 нас успех</a:t>
            </a:r>
            <a:r>
              <a:rPr lang="ru-RU" sz="2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01" y="888642"/>
            <a:ext cx="5739555" cy="33613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97" y="3657600"/>
            <a:ext cx="4654520" cy="3200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3121" y="3124200"/>
            <a:ext cx="4267200" cy="3200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87" y="96592"/>
            <a:ext cx="5417713" cy="406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04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67" y="141668"/>
            <a:ext cx="9672034" cy="627131"/>
          </a:xfrm>
        </p:spPr>
        <p:txBody>
          <a:bodyPr>
            <a:normAutofit/>
          </a:bodyPr>
          <a:lstStyle/>
          <a:p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 «Отправляемся в полет»</a:t>
            </a:r>
            <a:endParaRPr 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7" y="768799"/>
            <a:ext cx="5924822" cy="42835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38" y="2356835"/>
            <a:ext cx="5681699" cy="433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081" y="1"/>
            <a:ext cx="11213205" cy="1930400"/>
          </a:xfrm>
        </p:spPr>
        <p:txBody>
          <a:bodyPr>
            <a:normAutofit/>
          </a:bodyPr>
          <a:lstStyle/>
          <a:p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 патриотический уголок»</a:t>
            </a:r>
            <a:endParaRPr 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82" y="631065"/>
            <a:ext cx="7674854" cy="61739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841" y="2471311"/>
            <a:ext cx="5778321" cy="433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0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9104" y="1171977"/>
            <a:ext cx="7264898" cy="2653049"/>
          </a:xfrm>
        </p:spPr>
        <p:txBody>
          <a:bodyPr>
            <a:normAutofit/>
          </a:bodyPr>
          <a:lstStyle/>
          <a:p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 ВНИМАНИЕ!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196" y="2163649"/>
            <a:ext cx="6259134" cy="469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Грань">
  <a:themeElements>
    <a:clrScheme name="Другая 2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4775E7"/>
      </a:hlink>
      <a:folHlink>
        <a:srgbClr val="8C8C8C"/>
      </a:folHlink>
    </a:clrScheme>
    <a:fontScheme name="Грань">
      <a:majorFont>
        <a:latin typeface="Trebuchet MS" panose="020b0603020202020204"/>
        <a:ea typeface="Arial"/>
        <a:cs typeface="Arial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Arial"/>
        <a:cs typeface="Arial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Facet</Template>
  <Company>SPecialiST RePack</Company>
  <PresentationFormat>Широкоэкранный</PresentationFormat>
  <Paragraphs>73</Paragraphs>
  <Slides>45</Slides>
  <Notes>0</Notes>
  <TotalTime>1215</TotalTime>
  <HiddenSlides>0</HiddenSlides>
  <MMClips>1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baseType="lpstr" size="51">
      <vt:lpstr>Arial</vt:lpstr>
      <vt:lpstr>Trebuchet MS</vt:lpstr>
      <vt:lpstr>Wingdings 3</vt:lpstr>
      <vt:lpstr>Times New Roman</vt:lpstr>
      <vt:lpstr>Wingdings</vt:lpstr>
      <vt:lpstr>Грань</vt:lpstr>
      <vt:lpstr>УГОЛОК  НРАВСТВЕННО- ПАТРИОТИЧЕСКОГО  ВОСПИТАНИЯ «С чего начинается Родина…»</vt:lpstr>
      <vt:lpstr>Я  узнал,  что у меня есть огромная  семья-И тропинка, и  лесок, в поле  каждый  колосок!Море,  небо  голубое - это все  мое  родное!Это Родина  моя!  Всех  люблю  на свете Я!</vt:lpstr>
      <vt:lpstr>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ее истории, прошлому и настоящему, ко всему человечеству».                                               Д.С. Лихачев                                                                                         </vt:lpstr>
      <vt:lpstr> Цель нравственно- патриотического  воспитания заключается в том, чтобы посеять и взрастить  в детской душе семена любви  к  родной  природе,     к родному дому и семье,     к истории и культуре страны, созданной трудами родных и близких людей.</vt:lpstr>
      <vt:lpstr>ЗАДАЧИ:</vt:lpstr>
      <vt:lpstr>СОДЕРЖАНИЕ  РАБОТЫ:</vt:lpstr>
      <vt:lpstr>ФОРМЫ  и  МЕТОДЫ  НРАВСТВЕННО- ПАТРИОТИЧЕСКОГО                                  ВОСПИТАНИЯ</vt:lpstr>
      <vt:lpstr>ФОРМЫ  и  МЕТОДЫ НРАВСТВЕННО- ПАТРИОТИЧЕСКОГО                                  ВОСПИТАНИЯ</vt:lpstr>
      <vt:lpstr>                        ЛЮДИ  ВОКРУГ НАС                                                  НОД Тема «Все профессии важны-все профессии нужны» Мой &lt;a href = "http://nsportal.ru/ibadullaeva" &gt; </vt:lpstr>
      <vt:lpstr>Беседа по безопасности</vt:lpstr>
      <vt:lpstr>МАМА, ПАПА, Я - СЕМЬЯ</vt:lpstr>
      <vt:lpstr>PowerPoint Presentation</vt:lpstr>
      <vt:lpstr>Рассматривание фотографий «Семьи счастливые моменты» группы «Затейники»</vt:lpstr>
      <vt:lpstr>PowerPoint Presentation</vt:lpstr>
      <vt:lpstr>Выставка  посвященная  «Дню  Матери» http://www.maam.ru/users/merem2005                 </vt:lpstr>
      <vt:lpstr>PowerPoint Presentation</vt:lpstr>
      <vt:lpstr>Наш любимый детский сад Праздники, развлечения</vt:lpstr>
      <vt:lpstr>Любим сказки показать и в актеров поиграть.</vt:lpstr>
      <vt:lpstr>НЕПОСРЕДСТВЕННАЯ  ОБРАЗОВАТЕЛЬНАЯ  ДЕЯТЕЛЬНОСТЬ 	https://infourok.ru/user/ibadullaeva-zera-rizaevna           Тема «Путешествие к солнышку» </vt:lpstr>
      <vt:lpstr>НОД Тема «Путешествие к солнышку»  </vt:lpstr>
      <vt:lpstr>Обсуждение и закрепление «Правила юного пешехода»</vt:lpstr>
      <vt:lpstr>Обсуждение ситуаций и дидактические игры «Что такое хорошо – что такое плохо»</vt:lpstr>
      <vt:lpstr>Дидактическое упражнение  «Мое настроение»</vt:lpstr>
      <vt:lpstr>Растем мы дружные ребята, помогаем мы во всем.</vt:lpstr>
      <vt:lpstr>Развивающие игры: «Волшебный мешочек», «Закономерности», «Времена года и праздники», «Кто где живет», «Домашние и дикие животные», «Почини одежду», «Давай поиграем»</vt:lpstr>
      <vt:lpstr>Развивающие игры</vt:lpstr>
      <vt:lpstr>Сюжетно-ролевые игры: «Семья», «На приеме у врача», «Повара», Строим дом», «Магазин»</vt:lpstr>
      <vt:lpstr>Природа родного края                                          Наблюдение  на  прогулке                                                                                </vt:lpstr>
      <vt:lpstr>Знакомство с хвойными растениями на территории детского сада</vt:lpstr>
      <vt:lpstr>Целевая прогулка  «Осенний букет»</vt:lpstr>
      <vt:lpstr>Беседа: «Деревьями нашего края»</vt:lpstr>
      <vt:lpstr>НОД Рисование: «Осенние деревья», «Весна во дворе»</vt:lpstr>
      <vt:lpstr>Создание коллажа  «Наше Море»</vt:lpstr>
      <vt:lpstr>Рассматривание иллюстраций обитателей Черного моря</vt:lpstr>
      <vt:lpstr>Опытно-экспериментальная деятельность дошкольников «Выращивание лука»</vt:lpstr>
      <vt:lpstr>    Родная культура                                               Знакомство с русской народной игрушкой</vt:lpstr>
      <vt:lpstr>Знакомство с достопримечательностями п.Черноморска.  Рассматривание иллюстраций из папки Черноморское</vt:lpstr>
      <vt:lpstr>Декоративное рисование «Расписные курочки», «Лошадка»</vt:lpstr>
      <vt:lpstr>Какие разные дома (папка Черноморское)</vt:lpstr>
      <vt:lpstr>Народные игры «Тимербай», «Сары Буре»</vt:lpstr>
      <vt:lpstr>Дидактические игры «Символика», «Народное творчество»</vt:lpstr>
      <vt:lpstr>Спорт – это культура, спорт – это здоровье, Спорт – для  нас успех!</vt:lpstr>
      <vt:lpstr>НОД  «Отправляемся в полет»</vt:lpstr>
      <vt:lpstr> «Нравственно- патриотический уголок»</vt:lpstr>
      <vt:lpstr>СПАСИБО ЗА  ВНИМАНИЕ!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УГОЛОК  СОЦИАЛЬНО – НРАВСТВЕННОГО  ВОСПИТАНИЯ</dc:title>
  <dc:creator>Пользователь</dc:creator>
  <cp:lastModifiedBy>Пользователь</cp:lastModifiedBy>
  <cp:revision>95</cp:revision>
  <dcterms:created xsi:type="dcterms:W3CDTF">2017-04-12T13:37:00Z</dcterms:created>
  <dcterms:modified xsi:type="dcterms:W3CDTF">2024-02-27T12:02:43Z</dcterms:modified>
</cp:coreProperties>
</file>