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50" d="100"/>
          <a:sy n="50" d="100"/>
        </p:scale>
        <p:origin x="-58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EE84228-CB39-4439-A4F9-148271616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3E5B9D2A-6333-4FF0-A55A-E4AE0C7AC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BEEF2EC-8718-4091-BEC8-C39A21AF6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F7106D-F804-4404-B796-7324FB034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57BF8C1-D5AF-48C1-BD2E-91AC6E260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02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A54CF6-A9D6-4498-AD2A-037620E33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90BBC9A-32E9-41D4-9B8F-E8A658944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9C6C4F1-EC2B-4DF8-A592-3DB36F048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79FD5CF-8888-48A5-BD20-6E0B7836D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FB0FBC0-05FE-4F33-8541-C0080040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28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90F0FC4-8DA5-45FC-8041-5BA83AB59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CC2610E-C73D-4663-9D97-807722A2A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CBC78FE-4D54-4B48-B2F1-895015C1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9931EDF-D45D-454B-9125-21CBE8855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69F98B0-7FA9-45C7-8C2A-310D779D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85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CC14D2F-5C94-4918-A77E-588D7319F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CDF0319-498D-4351-A83E-465F4025C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D136442-AE18-4154-8C88-2E11CD7D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D0CF719-FFC1-4F26-A55A-485D9753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51D7839-E7E2-4464-9AC3-DDCC6AEA0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79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9CFDA67-2C98-4021-A0B6-D876EF2C9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3E9337E-82CD-4B25-A3E9-A65A5FA58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A847ADE-11C0-4C97-96F5-E411F156A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6A8F908-86DE-4FF2-91B9-4870F7733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9C18EB8-E680-4F29-A259-E5058198C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3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9ADFF96-04EC-4DE9-A836-C34B506D2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27D546C-1F7E-4DFC-AFFF-513738F6E1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C510F36-0408-4488-A60B-4E99C056A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957C634-E9D7-4A8B-8581-0D28C0D8C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1982DED-80E0-46D5-875C-C315A0FC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75D3058-F107-4FE6-AB61-F2B5CBB28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43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A21C2F-D12A-4E31-AE89-B9AD9D126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100BB5E-4E5D-4075-AC65-CB075BCC8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B724C91-A9EE-419A-BAC9-2A3DA1AA3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761D9B95-D606-4407-8324-830919D6E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C874BE4-C0B5-463B-B7CC-CE05F857A1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0A8D3A38-93CB-437C-AAE4-E916DE03D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5A9F38C3-5269-44B6-A878-773A8DDD4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A27EA21A-1FE4-44AD-A2AD-9207FFEA9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946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48BBE1E-92DA-40B6-A404-F11A9F432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4A7616CE-622F-483C-ACD3-17CDC3B5B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C19E63EE-4186-4E35-AB52-92381E0BE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ABC6475-9318-4FA5-852C-5C27728B4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41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671B6B2A-132D-49C6-A7E4-0A6624959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CE2DA925-08A5-4983-A518-726B657D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C396E90-1F45-4FBD-8CB8-4C503816A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05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3AE349A-8E6C-4658-A845-C65802727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C3D0ED5-DDCA-49D4-9E94-1DC0009EB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0F58CC9-EF08-41AB-85F1-1FC0395BE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1750E3F-EAE9-4E52-B9D6-E77080506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7E5A5AF-D1CF-4366-985A-6B322555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95383CB-9778-4070-B361-DF231B50F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30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646D4A2-3EC8-4F56-AF2C-0B0AA90A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C31F30E3-0EB1-4A54-A3BA-D11BFF3F2E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4525440-FD5A-4758-AFD2-B249627EF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A2C1ECC-C64D-40AA-8191-231BEEF96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D75BAD5-BFF0-459B-A199-BC7C6C3EA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4D24704-47EB-4095-B2F7-60F5CDFFB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24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FD0F613-DF91-4621-8AF8-874073F99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5A99F2F-B8B3-43E3-AE64-20A1B9BE4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FAC98D-E732-49A7-A0A1-8A2FE5B815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1BDEE-72F1-497E-90C0-36A331FE225C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4A7A179-5B6D-40AA-828B-B0ADB8932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07C697F-DF60-4501-A55D-D6745E1825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1B12A-AB1E-408B-8A1E-27B743FC1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76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8E318BEB-C023-446A-AE44-396FFEBCEC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870" y="246063"/>
            <a:ext cx="5896302" cy="413543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35B38C6-579F-4679-ACED-3BA463D5F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021" y="4121945"/>
            <a:ext cx="9144000" cy="332351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инклюзивного</a:t>
            </a:r>
            <a:r>
              <a:rPr lang="en-US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 в ДОУ</a:t>
            </a:r>
            <a:r>
              <a:rPr lang="ru-RU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0929D44-702C-48C7-AC1D-7EA70672A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5021" y="55563"/>
            <a:ext cx="9144000" cy="1201737"/>
          </a:xfrm>
        </p:spPr>
        <p:txBody>
          <a:bodyPr>
            <a:normAutofit/>
          </a:bodyPr>
          <a:lstStyle/>
          <a:p>
            <a:pPr algn="r"/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r"/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r"/>
            <a:endParaRPr lang="ru-RU" sz="3400" b="1" dirty="0">
              <a:ln w="0"/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3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2338E7B-A9AE-4AF3-8D93-34B04804E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71" y="441129"/>
            <a:ext cx="5120114" cy="169279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Инклюзивное образование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27B8D8E-31A7-44E2-872C-8A1D2D9DE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42"/>
            <a:ext cx="6313150" cy="34622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нацелено на формирование доступной среды для получения знаний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дети традиционно находились в специальных организациях. Но коррекционные школы не предоставляют варианты для социализации. Только непосредственное общение и совместная деятельность с детьми возрастной нормы поможет детям с ограниченными возможностями здоровья «включиться» в общество и чувствовать себя равными с другими.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DA8B9F47-E206-4E43-81D6-0E35C361BF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65" r="18988" b="-1"/>
          <a:stretch/>
        </p:blipFill>
        <p:spPr>
          <a:xfrm>
            <a:off x="6553199" y="10"/>
            <a:ext cx="5638799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78060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CB1568-03D8-4A4D-9C66-8ACFE77C9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27026"/>
            <a:ext cx="3290887" cy="2287588"/>
          </a:xfrm>
        </p:spPr>
        <p:txBody>
          <a:bodyPr anchor="ctr">
            <a:normAutofit/>
          </a:bodyPr>
          <a:lstStyle/>
          <a:p>
            <a:r>
              <a:rPr lang="ru-RU" sz="2500" dirty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ФГОС определяет организацию инклюзивного образования в ДОУ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81D54D4-35E6-4B75-96DC-9C0573CC1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27026"/>
            <a:ext cx="7485413" cy="3235981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  ФГОС дошкольного образования изменил концепцию педагогического процесса. Ребенок становится субъектом образования наравне с педагогом, что предполагает построение образовательного процесса с учетом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 и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ребенка. Перед педагогом стоят задачи: обеспечить равный доступ к знаниям, сформировать условия для развития личности ребенка, обеспечить соответствие образовательной программы потребностям детей и т. д. Таким образом, закрепление стандартом права детей с ограниченными возможностями здоровья на инклюзивное образование говорит о гуманизации и демократизации общества.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6DACDD6-0F89-4C7D-9C51-AD1A24FA2B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92" b="10957"/>
          <a:stretch/>
        </p:blipFill>
        <p:spPr>
          <a:xfrm>
            <a:off x="-9168" y="4568825"/>
            <a:ext cx="12201168" cy="2287588"/>
          </a:xfrm>
          <a:custGeom>
            <a:avLst/>
            <a:gdLst>
              <a:gd name="connsiteX0" fmla="*/ 12201168 w 12201168"/>
              <a:gd name="connsiteY0" fmla="*/ 0 h 4093262"/>
              <a:gd name="connsiteX1" fmla="*/ 12201168 w 12201168"/>
              <a:gd name="connsiteY1" fmla="*/ 4093262 h 4093262"/>
              <a:gd name="connsiteX2" fmla="*/ 0 w 12201168"/>
              <a:gd name="connsiteY2" fmla="*/ 4093262 h 4093262"/>
              <a:gd name="connsiteX3" fmla="*/ 0 w 12201168"/>
              <a:gd name="connsiteY3" fmla="*/ 49771 h 4093262"/>
              <a:gd name="connsiteX4" fmla="*/ 344880 w 12201168"/>
              <a:gd name="connsiteY4" fmla="*/ 64399 h 4093262"/>
              <a:gd name="connsiteX5" fmla="*/ 9469555 w 12201168"/>
              <a:gd name="connsiteY5" fmla="*/ 167599 h 4093262"/>
              <a:gd name="connsiteX6" fmla="*/ 11750723 w 12201168"/>
              <a:gd name="connsiteY6" fmla="*/ 7961 h 409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1168" h="4093262">
                <a:moveTo>
                  <a:pt x="12201168" y="0"/>
                </a:moveTo>
                <a:lnTo>
                  <a:pt x="12201168" y="4093262"/>
                </a:lnTo>
                <a:lnTo>
                  <a:pt x="0" y="4093262"/>
                </a:lnTo>
                <a:lnTo>
                  <a:pt x="0" y="49771"/>
                </a:lnTo>
                <a:lnTo>
                  <a:pt x="344880" y="64399"/>
                </a:lnTo>
                <a:cubicBezTo>
                  <a:pt x="3386438" y="213466"/>
                  <a:pt x="6427997" y="534535"/>
                  <a:pt x="9469555" y="167599"/>
                </a:cubicBezTo>
                <a:cubicBezTo>
                  <a:pt x="10229945" y="75865"/>
                  <a:pt x="10990334" y="27132"/>
                  <a:pt x="11750723" y="796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0727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B6D8EA-D2B1-4C3A-8945-5A1ECFC59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92" y="513612"/>
            <a:ext cx="9894133" cy="1031216"/>
          </a:xfrm>
        </p:spPr>
        <p:txBody>
          <a:bodyPr anchor="b">
            <a:normAutofit/>
          </a:bodyPr>
          <a:lstStyle/>
          <a:p>
            <a:pPr algn="ctr"/>
            <a:r>
              <a:rPr lang="ru-RU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в ДОУ осуществляется по адаптированной программе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7EE004F-9C3C-4EEC-A68F-0BD277E78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703" y="2589086"/>
            <a:ext cx="4942561" cy="2755478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C607803A-4E99-444E-94F7-8785CDDF58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2989BE6A-C309-418E-8ADD-1616A980570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>
            <a:off x="4055822" y="3222529"/>
            <a:ext cx="3242952" cy="2828156"/>
          </a:xfrm>
          <a:custGeom>
            <a:avLst/>
            <a:gdLst>
              <a:gd name="connsiteX0" fmla="*/ 2837178 w 3242952"/>
              <a:gd name="connsiteY0" fmla="*/ 0 h 2828156"/>
              <a:gd name="connsiteX1" fmla="*/ 3242952 w 3242952"/>
              <a:gd name="connsiteY1" fmla="*/ 0 h 2828156"/>
              <a:gd name="connsiteX2" fmla="*/ 3242952 w 3242952"/>
              <a:gd name="connsiteY2" fmla="*/ 2828156 h 2828156"/>
              <a:gd name="connsiteX3" fmla="*/ 0 w 3242952"/>
              <a:gd name="connsiteY3" fmla="*/ 2828156 h 2828156"/>
              <a:gd name="connsiteX4" fmla="*/ 0 w 3242952"/>
              <a:gd name="connsiteY4" fmla="*/ 2442859 h 2828156"/>
              <a:gd name="connsiteX5" fmla="*/ 2837178 w 3242952"/>
              <a:gd name="connsiteY5" fmla="*/ 2443295 h 282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42952" h="2828156">
                <a:moveTo>
                  <a:pt x="2837178" y="0"/>
                </a:moveTo>
                <a:lnTo>
                  <a:pt x="3242952" y="0"/>
                </a:lnTo>
                <a:lnTo>
                  <a:pt x="3242952" y="2828156"/>
                </a:lnTo>
                <a:lnTo>
                  <a:pt x="0" y="2828156"/>
                </a:lnTo>
                <a:lnTo>
                  <a:pt x="0" y="2442859"/>
                </a:lnTo>
                <a:lnTo>
                  <a:pt x="2837178" y="2443295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4630AFB-4346-4C8C-BF4C-C4C9D3254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8773" y="2279151"/>
            <a:ext cx="4320413" cy="4065237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программа направлена на помощь в изучении детьми с особыми потребностями основной программы дошкольного образования. Она также  ориентирована на формирование системы знаний, умений и навыков, которые понадобятся ребенку для продолжения образования.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56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499C5A6-232A-4744-87EB-FCBD9E8D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5127031" cy="1676603"/>
          </a:xfrm>
        </p:spPr>
        <p:txBody>
          <a:bodyPr>
            <a:normAutofit/>
          </a:bodyPr>
          <a:lstStyle/>
          <a:p>
            <a:r>
              <a:rPr lang="ru-RU" sz="3700" dirty="0">
                <a:solidFill>
                  <a:srgbClr val="0070C0"/>
                </a:solidFill>
                <a:latin typeface="Arial Black" panose="020B0A04020102020204" pitchFamily="34" charset="0"/>
              </a:rPr>
              <a:t>Инклюзивное образование – работа в команде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D5DA3EA-BC54-4A2B-A7E2-9FF7416F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5127029" cy="378541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 занимается не только воспитатель, но и учитель-логопед, и педагог-психолог, и музыкальный руководитель, и тьютор.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Учитель-логопед определяет степень понимания и воспроизведения речи, проводит индивидуальные коррекционно-развивающие занятия, консультирует не только родителей, но и воспитателей, тьюторов.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проводит психодиагностику, определяет направление коррекционной работы, проводит развивающие занятия, консультирует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(законных представителей) и педагогов.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 не только непосредственную образовательную деятельность (НОД) по 5 образовательным областям, но и образовательную деятельность (ОД) в ходе режимных моментов.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500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23773A3-D244-440F-B697-02F1D50866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5" b="3"/>
          <a:stretch/>
        </p:blipFill>
        <p:spPr>
          <a:xfrm>
            <a:off x="6090613" y="640082"/>
            <a:ext cx="5461724" cy="557783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477894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8D28A290-FF02-419D-8A2D-949FA61C7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227" y="551792"/>
            <a:ext cx="11939227" cy="57544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DE203A5-0DD9-4515-916B-E7426AB36601}"/>
              </a:ext>
            </a:extLst>
          </p:cNvPr>
          <p:cNvSpPr txBox="1"/>
          <p:nvPr/>
        </p:nvSpPr>
        <p:spPr>
          <a:xfrm>
            <a:off x="504498" y="551792"/>
            <a:ext cx="1113045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Коллективные действия сотрудников  детского сада формируют благоприятную среду для адаптации ребенка с особыми образовательными потребностями в детском коллективе. Педагоги и специалисты ДОУ сотрудничают друг с другом и с родителями воспитанников. Постоянное и тесное взаимодействие приводит к положительному результату.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– территория для всех детей! </a:t>
            </a:r>
          </a:p>
        </p:txBody>
      </p:sp>
    </p:spTree>
    <p:extLst>
      <p:ext uri="{BB962C8B-B14F-4D97-AF65-F5344CB8AC3E}">
        <p14:creationId xmlns:p14="http://schemas.microsoft.com/office/powerpoint/2010/main" val="14785546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EFEFE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286</Words>
  <Application>Microsoft Office PowerPoint</Application>
  <PresentationFormat>Произвольный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Особенности организации инклюзивного  образования в ДОУ </vt:lpstr>
      <vt:lpstr>Инклюзивное образование</vt:lpstr>
      <vt:lpstr>ФГОС определяет организацию инклюзивного образования в ДОУ</vt:lpstr>
      <vt:lpstr>Образование в ДОУ осуществляется по адаптированной программе</vt:lpstr>
      <vt:lpstr>Инклюзивное образование – работа в команде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7</cp:revision>
  <dcterms:created xsi:type="dcterms:W3CDTF">2019-04-05T08:33:54Z</dcterms:created>
  <dcterms:modified xsi:type="dcterms:W3CDTF">2024-04-08T11:21:28Z</dcterms:modified>
</cp:coreProperties>
</file>