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media/image20.jpg" ContentType="image/jp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60" r:id="rId5"/>
    <p:sldId id="262" r:id="rId6"/>
    <p:sldId id="263" r:id="rId7"/>
    <p:sldId id="264" r:id="rId8"/>
    <p:sldId id="259" r:id="rId9"/>
    <p:sldId id="265" r:id="rId10"/>
    <p:sldId id="261" r:id="rId11"/>
    <p:sldId id="266" r:id="rId12"/>
    <p:sldId id="267" r:id="rId13"/>
    <p:sldId id="268" r:id="rId14"/>
    <p:sldId id="269" r:id="rId15"/>
    <p:sldId id="270" r:id="rId16"/>
    <p:sldId id="271" r:id="rId17"/>
    <p:sldId id="274" r:id="rId18"/>
    <p:sldId id="272" r:id="rId19"/>
    <p:sldId id="273" r:id="rId20"/>
    <p:sldId id="275" r:id="rId21"/>
    <p:sldId id="276" r:id="rId22"/>
    <p:sldId id="277" r:id="rId23"/>
    <p:sldId id="278" r:id="rId24"/>
    <p:sldId id="279" r:id="rId25"/>
    <p:sldId id="280" r:id="rId26"/>
    <p:sldId id="285" r:id="rId27"/>
    <p:sldId id="286" r:id="rId28"/>
    <p:sldId id="282" r:id="rId29"/>
    <p:sldId id="284" r:id="rId30"/>
    <p:sldId id="281" r:id="rId3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434" autoAdjust="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>
        <p:guide pos="3840"/>
        <p:guide orient="horz" pos="2160"/>
      </p:guideLst>
    </p:cSldViewPr>
  </p:slideViewPr>
  <p:outlineViewPr>
    <p:cViewPr>
      <p:scale>
        <a:sx n="33" d="100"/>
        <a:sy n="33" d="100"/>
      </p:scale>
      <p:origin x="0" y="-7194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AD538-F2E5-4655-A767-76CED74F6A56}" type="datetimeFigureOut">
              <a:rPr lang="ru-RU" smtClean="0"/>
              <a:t>05.10.2022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316DD-1621-4F10-9DED-98353C8EF818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53024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AD538-F2E5-4655-A767-76CED74F6A56}" type="datetimeFigureOut">
              <a:rPr lang="ru-RU" smtClean="0"/>
              <a:t>05.10.2022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316DD-1621-4F10-9DED-98353C8EF8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81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AD538-F2E5-4655-A767-76CED74F6A56}" type="datetimeFigureOut">
              <a:rPr lang="ru-RU" smtClean="0"/>
              <a:t>05.10.2022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316DD-1621-4F10-9DED-98353C8EF8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3696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AD538-F2E5-4655-A767-76CED74F6A56}" type="datetimeFigureOut">
              <a:rPr lang="ru-RU" smtClean="0"/>
              <a:t>05.10.2022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316DD-1621-4F10-9DED-98353C8EF818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658260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AD538-F2E5-4655-A767-76CED74F6A56}" type="datetimeFigureOut">
              <a:rPr lang="ru-RU" smtClean="0"/>
              <a:t>05.10.2022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316DD-1621-4F10-9DED-98353C8EF8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60046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AD538-F2E5-4655-A767-76CED74F6A56}" type="datetimeFigureOut">
              <a:rPr lang="ru-RU" smtClean="0"/>
              <a:t>05.10.2022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316DD-1621-4F10-9DED-98353C8EF818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683531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AD538-F2E5-4655-A767-76CED74F6A56}" type="datetimeFigureOut">
              <a:rPr lang="ru-RU" smtClean="0"/>
              <a:t>05.10.2022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316DD-1621-4F10-9DED-98353C8EF8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53721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AD538-F2E5-4655-A767-76CED74F6A56}" type="datetimeFigureOut">
              <a:rPr lang="ru-RU" smtClean="0"/>
              <a:t>05.10.2022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316DD-1621-4F10-9DED-98353C8EF8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09893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AD538-F2E5-4655-A767-76CED74F6A56}" type="datetimeFigureOut">
              <a:rPr lang="ru-RU" smtClean="0"/>
              <a:t>05.10.2022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316DD-1621-4F10-9DED-98353C8EF8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60882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AD538-F2E5-4655-A767-76CED74F6A56}" type="datetimeFigureOut">
              <a:rPr lang="ru-RU" smtClean="0"/>
              <a:t>05.10.2022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316DD-1621-4F10-9DED-98353C8EF8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86744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AD538-F2E5-4655-A767-76CED74F6A56}" type="datetimeFigureOut">
              <a:rPr lang="ru-RU" smtClean="0"/>
              <a:t>05.10.2022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316DD-1621-4F10-9DED-98353C8EF8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55571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AD538-F2E5-4655-A767-76CED74F6A56}" type="datetimeFigureOut">
              <a:rPr lang="ru-RU" smtClean="0"/>
              <a:t>05.10.2022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316DD-1621-4F10-9DED-98353C8EF8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98196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AD538-F2E5-4655-A767-76CED74F6A56}" type="datetimeFigureOut">
              <a:rPr lang="ru-RU" smtClean="0"/>
              <a:t>05.10.2022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316DD-1621-4F10-9DED-98353C8EF8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06913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AD538-F2E5-4655-A767-76CED74F6A56}" type="datetimeFigureOut">
              <a:rPr lang="ru-RU" smtClean="0"/>
              <a:t>05.10.2022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316DD-1621-4F10-9DED-98353C8EF8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22167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AD538-F2E5-4655-A767-76CED74F6A56}" type="datetimeFigureOut">
              <a:rPr lang="ru-RU" smtClean="0"/>
              <a:t>05.10.2022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316DD-1621-4F10-9DED-98353C8EF8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51848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AD538-F2E5-4655-A767-76CED74F6A56}" type="datetimeFigureOut">
              <a:rPr lang="ru-RU" smtClean="0"/>
              <a:t>05.10.2022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316DD-1621-4F10-9DED-98353C8EF8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56656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AD538-F2E5-4655-A767-76CED74F6A56}" type="datetimeFigureOut">
              <a:rPr lang="ru-RU" smtClean="0"/>
              <a:t>05.10.2022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316DD-1621-4F10-9DED-98353C8EF8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5582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ADFAD538-F2E5-4655-A767-76CED74F6A56}" type="datetimeFigureOut">
              <a:rPr lang="ru-RU" smtClean="0"/>
              <a:t>05.10.2022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2C7316DD-1621-4F10-9DED-98353C8EF8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552607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  <p:sldLayoutId id="2147483746" r:id="rId14"/>
    <p:sldLayoutId id="2147483747" r:id="rId15"/>
    <p:sldLayoutId id="2147483748" r:id="rId16"/>
    <p:sldLayoutId id="214748374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69492" y="1"/>
            <a:ext cx="9162197" cy="941696"/>
          </a:xfrm>
        </p:spPr>
        <p:txBody>
          <a:bodyPr>
            <a:normAutofit/>
          </a:bodyPr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</a:t>
            </a:r>
            <a:b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образовательное учреждение «Ясли-сад «</a:t>
            </a:r>
            <a:r>
              <a:rPr lang="ru-RU" sz="1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6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итоша</a:t>
            </a: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0627" y="4312693"/>
            <a:ext cx="11081981" cy="2224584"/>
          </a:xfrm>
        </p:spPr>
        <p:txBody>
          <a:bodyPr>
            <a:normAutofit fontScale="25000" lnSpcReduction="20000"/>
          </a:bodyPr>
          <a:lstStyle/>
          <a:p>
            <a:endParaRPr lang="ru-RU" dirty="0" smtClean="0"/>
          </a:p>
          <a:p>
            <a:pPr algn="ctr"/>
            <a:r>
              <a:rPr lang="ru-RU" sz="8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ИНТЕЛЕКТУАЛЬНЫХ СПОСОБНОСТЕЙ ДЕТЕЙ </a:t>
            </a:r>
          </a:p>
          <a:p>
            <a:pPr algn="ctr"/>
            <a:r>
              <a:rPr lang="ru-RU" sz="8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СТАРШЕГО ДОШКОЛЬНОГО ВОЗРАСТА С ИСПОЛЬЗОВАНЕМ</a:t>
            </a:r>
          </a:p>
          <a:p>
            <a:r>
              <a:rPr lang="ru-RU" sz="8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ТЕХНОЛОГИИ СМАРТ-ТРЕНИНГА</a:t>
            </a:r>
          </a:p>
          <a:p>
            <a:endParaRPr lang="ru-RU" dirty="0"/>
          </a:p>
          <a:p>
            <a:pPr algn="r"/>
            <a:r>
              <a:rPr lang="ru-RU" sz="6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Подготовила </a:t>
            </a:r>
          </a:p>
          <a:p>
            <a:pPr algn="r"/>
            <a:r>
              <a:rPr lang="ru-RU" sz="6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                       старший воспитатель Мелешко И.А.</a:t>
            </a:r>
            <a:endParaRPr lang="ru-RU" sz="6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6410" y="941696"/>
            <a:ext cx="10276765" cy="3507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0646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87104" y="668740"/>
            <a:ext cx="10590663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4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Использовать ранее приобретённый опыт и приобретать новый дошкольникам поможет пошаговая система достижения поставленной цели, представляющая собой технологию смарт-тренинга для дошкольников: от логических упражнений к головоломкам: геометрическим на плоскости и объёмным.</a:t>
            </a:r>
            <a:endParaRPr lang="ru-RU" sz="4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38359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1146493" y="636896"/>
            <a:ext cx="9875520" cy="1356360"/>
          </a:xfrm>
        </p:spPr>
        <p:txBody>
          <a:bodyPr>
            <a:noAutofit/>
          </a:bodyPr>
          <a:lstStyle/>
          <a:p>
            <a:pPr algn="just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– учить детей делить целое на части, устанавливать между ними связь; учить мысленно соединять в единое целое части предмета</a:t>
            </a:r>
          </a:p>
        </p:txBody>
      </p:sp>
      <p:pic>
        <p:nvPicPr>
          <p:cNvPr id="13" name="Объект 12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836" y="2493169"/>
            <a:ext cx="4819650" cy="3614738"/>
          </a:xfrm>
        </p:spPr>
      </p:pic>
      <p:pic>
        <p:nvPicPr>
          <p:cNvPr id="14" name="Объект 13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4051" y="2493169"/>
            <a:ext cx="4819650" cy="3614738"/>
          </a:xfrm>
        </p:spPr>
      </p:pic>
    </p:spTree>
    <p:extLst>
      <p:ext uri="{BB962C8B-B14F-4D97-AF65-F5344CB8AC3E}">
        <p14:creationId xmlns:p14="http://schemas.microsoft.com/office/powerpoint/2010/main" val="21407674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84212" y="4487332"/>
            <a:ext cx="4979609" cy="1507067"/>
          </a:xfrm>
        </p:spPr>
        <p:txBody>
          <a:bodyPr>
            <a:norm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ахождение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логической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пары,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дополнение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картинки </a:t>
            </a: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2" y="347374"/>
            <a:ext cx="5248417" cy="3936313"/>
          </a:xfrm>
        </p:spPr>
      </p:pic>
      <p:pic>
        <p:nvPicPr>
          <p:cNvPr id="9" name="Объект 8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4824" y="347374"/>
            <a:ext cx="4571999" cy="6379534"/>
          </a:xfrm>
        </p:spPr>
      </p:pic>
    </p:spTree>
    <p:extLst>
      <p:ext uri="{BB962C8B-B14F-4D97-AF65-F5344CB8AC3E}">
        <p14:creationId xmlns:p14="http://schemas.microsoft.com/office/powerpoint/2010/main" val="5187674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306" y="95534"/>
            <a:ext cx="6100551" cy="3098042"/>
          </a:xfrm>
        </p:spPr>
        <p:txBody>
          <a:bodyPr>
            <a:no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– учить мысленно устанавливать сходства и различия предметов по существенным признакам; развивать внимание, восприятие детей. Совершенствовать ориентировку в пространстве.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105" y="2792886"/>
            <a:ext cx="4638071" cy="3614738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2975" y="541974"/>
            <a:ext cx="5802465" cy="5749644"/>
          </a:xfrm>
        </p:spPr>
      </p:pic>
    </p:spTree>
    <p:extLst>
      <p:ext uri="{BB962C8B-B14F-4D97-AF65-F5344CB8AC3E}">
        <p14:creationId xmlns:p14="http://schemas.microsoft.com/office/powerpoint/2010/main" val="12306009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1" y="4487332"/>
            <a:ext cx="5484577" cy="2009002"/>
          </a:xfrm>
        </p:spPr>
        <p:txBody>
          <a:bodyPr>
            <a:normAutofit fontScale="90000"/>
          </a:bodyPr>
          <a:lstStyle/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– учить мысленно объединять предметы в группу по их свойствам. Способствовать обогащению словарного запаса, расширять бытовые знания детей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1" y="317311"/>
            <a:ext cx="4819650" cy="3614738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7403" y="317312"/>
            <a:ext cx="5163421" cy="5960658"/>
          </a:xfrm>
        </p:spPr>
      </p:pic>
    </p:spTree>
    <p:extLst>
      <p:ext uri="{BB962C8B-B14F-4D97-AF65-F5344CB8AC3E}">
        <p14:creationId xmlns:p14="http://schemas.microsoft.com/office/powerpoint/2010/main" val="30123262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10984624" cy="150706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Систематизация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– учить выявлять закономерности; расширять словарный запас детей; учить рассказывать по картинке, пересказывать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652" y="685800"/>
            <a:ext cx="3898247" cy="3614738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0150" y="685800"/>
            <a:ext cx="4010975" cy="3614738"/>
          </a:xfrm>
        </p:spPr>
      </p:pic>
    </p:spTree>
    <p:extLst>
      <p:ext uri="{BB962C8B-B14F-4D97-AF65-F5344CB8AC3E}">
        <p14:creationId xmlns:p14="http://schemas.microsoft.com/office/powerpoint/2010/main" val="2483054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1" y="4487332"/>
            <a:ext cx="10220349" cy="189982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– учить распределять предметы по группам по их существенным признакам. Закрепление обобщающих понятий, свободное оперирование ими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808" y="685800"/>
            <a:ext cx="4825934" cy="3614738"/>
          </a:xfrm>
        </p:spPr>
      </p:pic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5813" y="685800"/>
            <a:ext cx="4819650" cy="3614738"/>
          </a:xfrm>
        </p:spPr>
      </p:pic>
    </p:spTree>
    <p:extLst>
      <p:ext uri="{BB962C8B-B14F-4D97-AF65-F5344CB8AC3E}">
        <p14:creationId xmlns:p14="http://schemas.microsoft.com/office/powerpoint/2010/main" val="22122608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1143000" y="492365"/>
            <a:ext cx="3101454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Старшая группа «А» «Улыбка»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Воспитатель: 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Алещенко Т.А</a:t>
            </a:r>
            <a:r>
              <a: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5" name="Рисунок 4"/>
          <p:cNvGraphicFramePr>
            <a:graphicFrameLocks noGrp="1"/>
          </p:cNvGraphicFramePr>
          <p:nvPr>
            <p:ph type="pic" idx="1"/>
            <p:extLst>
              <p:ext uri="{D42A27DB-BD31-4B8C-83A1-F6EECF244321}">
                <p14:modId xmlns:p14="http://schemas.microsoft.com/office/powerpoint/2010/main" val="1492299868"/>
              </p:ext>
            </p:extLst>
          </p:nvPr>
        </p:nvGraphicFramePr>
        <p:xfrm>
          <a:off x="5663821" y="817257"/>
          <a:ext cx="6086902" cy="55153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64024"/>
                <a:gridCol w="1538679"/>
                <a:gridCol w="833186"/>
                <a:gridCol w="750279"/>
                <a:gridCol w="750279"/>
                <a:gridCol w="833186"/>
                <a:gridCol w="917269"/>
              </a:tblGrid>
              <a:tr h="93917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№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50" marR="636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ФИО воспитанников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50" marR="636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Задание</a:t>
                      </a:r>
                      <a:endParaRPr lang="ru-RU" sz="10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№1</a:t>
                      </a:r>
                      <a:endParaRPr lang="ru-RU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50" marR="636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Задание №2</a:t>
                      </a:r>
                      <a:endParaRPr lang="ru-RU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50" marR="636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Задание №3</a:t>
                      </a:r>
                      <a:endParaRPr lang="ru-RU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50" marR="6365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Задание</a:t>
                      </a:r>
                      <a:endParaRPr lang="ru-RU" sz="100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№4</a:t>
                      </a:r>
                      <a:endParaRPr lang="ru-RU" sz="1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50" marR="636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Задание</a:t>
                      </a:r>
                      <a:endParaRPr lang="ru-RU" sz="10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№5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50" marR="63650" marT="0" marB="0"/>
                </a:tc>
              </a:tr>
              <a:tr h="508487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13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50" marR="636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 dirty="0" err="1">
                          <a:effectLst/>
                        </a:rPr>
                        <a:t>Абибулаев</a:t>
                      </a:r>
                      <a:r>
                        <a:rPr lang="ru-RU" sz="1300" dirty="0">
                          <a:effectLst/>
                        </a:rPr>
                        <a:t> </a:t>
                      </a:r>
                      <a:r>
                        <a:rPr lang="ru-RU" sz="1300" dirty="0" err="1">
                          <a:effectLst/>
                        </a:rPr>
                        <a:t>Ахтем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50" marR="636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50" marR="636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50" marR="636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50" marR="636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50" marR="636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50" marR="63650" marT="0" marB="0"/>
                </a:tc>
              </a:tr>
              <a:tr h="508234">
                <a:tc>
                  <a:txBody>
                    <a:bodyPr/>
                    <a:lstStyle/>
                    <a:p>
                      <a:pPr marL="0" lvl="0" indent="0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300" dirty="0" smtClean="0">
                          <a:effectLst/>
                        </a:rPr>
                        <a:t>2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50" marR="636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Абибулаева Мелия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50" marR="636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50" marR="636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50" marR="636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50" marR="636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50" marR="636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50" marR="63650" marT="0" marB="0"/>
                </a:tc>
              </a:tr>
              <a:tr h="508487">
                <a:tc>
                  <a:txBody>
                    <a:bodyPr/>
                    <a:lstStyle/>
                    <a:p>
                      <a:pPr marL="0" lvl="0" indent="0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300" dirty="0" smtClean="0">
                          <a:effectLst/>
                        </a:rPr>
                        <a:t>3.</a:t>
                      </a:r>
                      <a:r>
                        <a:rPr lang="ru-RU" sz="13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50" marR="636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Аванесян Арина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50" marR="636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50" marR="636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50" marR="636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50" marR="636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50" marR="636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50" marR="63650" marT="0" marB="0"/>
                </a:tc>
              </a:tr>
              <a:tr h="508487">
                <a:tc>
                  <a:txBody>
                    <a:bodyPr/>
                    <a:lstStyle/>
                    <a:p>
                      <a:pPr marL="0" lvl="0" indent="0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300" dirty="0" smtClean="0">
                          <a:effectLst/>
                        </a:rPr>
                        <a:t>4.</a:t>
                      </a:r>
                      <a:r>
                        <a:rPr lang="ru-RU" sz="13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50" marR="636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Аникина Ева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50" marR="636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50" marR="636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50" marR="636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50" marR="636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50" marR="636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50" marR="63650" marT="0" marB="0"/>
                </a:tc>
              </a:tr>
              <a:tr h="508487">
                <a:tc>
                  <a:txBody>
                    <a:bodyPr/>
                    <a:lstStyle/>
                    <a:p>
                      <a:pPr marL="0" lvl="0" indent="0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300" dirty="0" smtClean="0">
                          <a:effectLst/>
                        </a:rPr>
                        <a:t>5.</a:t>
                      </a:r>
                      <a:r>
                        <a:rPr lang="ru-RU" sz="13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50" marR="636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Белоцерковская Ева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50" marR="636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50" marR="636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50" marR="636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50" marR="636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50" marR="636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50" marR="63650" marT="0" marB="0"/>
                </a:tc>
              </a:tr>
              <a:tr h="508487">
                <a:tc>
                  <a:txBody>
                    <a:bodyPr/>
                    <a:lstStyle/>
                    <a:p>
                      <a:pPr marL="0" lvl="0" indent="0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300" dirty="0" smtClean="0">
                          <a:effectLst/>
                        </a:rPr>
                        <a:t>6.</a:t>
                      </a:r>
                      <a:r>
                        <a:rPr lang="ru-RU" sz="13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50" marR="636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Власко Ксения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50" marR="636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50" marR="636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50" marR="636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50" marR="636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50" marR="636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50" marR="63650" marT="0" marB="0"/>
                </a:tc>
              </a:tr>
              <a:tr h="508487">
                <a:tc>
                  <a:txBody>
                    <a:bodyPr/>
                    <a:lstStyle/>
                    <a:p>
                      <a:pPr marL="0" lvl="0" indent="0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300" dirty="0" smtClean="0">
                          <a:effectLst/>
                        </a:rPr>
                        <a:t>7.</a:t>
                      </a:r>
                      <a:r>
                        <a:rPr lang="ru-RU" sz="13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50" marR="636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Волков Вадимир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50" marR="636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50" marR="636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50" marR="636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50" marR="636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50" marR="636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50" marR="63650" marT="0" marB="0"/>
                </a:tc>
              </a:tr>
              <a:tr h="508487">
                <a:tc>
                  <a:txBody>
                    <a:bodyPr/>
                    <a:lstStyle/>
                    <a:p>
                      <a:pPr marL="0" lvl="0" indent="0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300" dirty="0" smtClean="0">
                          <a:effectLst/>
                        </a:rPr>
                        <a:t>8.</a:t>
                      </a:r>
                      <a:r>
                        <a:rPr lang="ru-RU" sz="13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50" marR="636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 dirty="0" err="1">
                          <a:effectLst/>
                        </a:rPr>
                        <a:t>Галиев</a:t>
                      </a:r>
                      <a:r>
                        <a:rPr lang="ru-RU" sz="1300" dirty="0">
                          <a:effectLst/>
                        </a:rPr>
                        <a:t> Эмир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50" marR="636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50" marR="636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50" marR="636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50" marR="636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50" marR="636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50" marR="63650" marT="0" marB="0"/>
                </a:tc>
              </a:tr>
              <a:tr h="508487">
                <a:tc>
                  <a:txBody>
                    <a:bodyPr/>
                    <a:lstStyle/>
                    <a:p>
                      <a:pPr marL="0" lvl="0" indent="0"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300" dirty="0" smtClean="0">
                          <a:effectLst/>
                        </a:rPr>
                        <a:t>9.</a:t>
                      </a:r>
                      <a:r>
                        <a:rPr lang="ru-RU" sz="13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50" marR="636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Денисов Александр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50" marR="636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50" marR="636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50" marR="636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50" marR="636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</a:rPr>
                        <a:t> 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50" marR="636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650" marR="63650" marT="0" marB="0"/>
                </a:tc>
              </a:tr>
            </a:tbl>
          </a:graphicData>
        </a:graphic>
      </p:graphicFrame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09684" y="1746913"/>
            <a:ext cx="4365236" cy="3968087"/>
          </a:xfrm>
        </p:spPr>
        <p:txBody>
          <a:bodyPr>
            <a:no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Значение и показатель: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№1; №2; №3; №5: 2-3-низкий; 3-4-средний; 5-высокий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№4: 1 понимает смысл, логически воспринимает рассказ, может его словесно 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выразить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2.Легко находит нужные слова для  выражения своей мысли;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Строит свою речь грамотно, правильно произносит звуки и слова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Употребляет сложные предложения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Описывает эмоционально, выражает своё отношение к происходящему.</a:t>
            </a:r>
          </a:p>
          <a:p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22154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98" y="395786"/>
            <a:ext cx="9256595" cy="181401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такое смарт-тренинг в дошкольной образовательной организации?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4212" y="2074460"/>
            <a:ext cx="5525519" cy="3919940"/>
          </a:xfrm>
        </p:spPr>
        <p:txBody>
          <a:bodyPr>
            <a:normAutofit fontScale="92500" lnSpcReduction="20000"/>
          </a:bodyPr>
          <a:lstStyle/>
          <a:p>
            <a:pPr marL="45720" indent="0">
              <a:buNone/>
            </a:pPr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ru-RU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ru-RU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ru-RU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ru-RU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ru-RU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Specific</a:t>
            </a:r>
            <a:r>
              <a:rPr lang="ru-RU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конкретный;</a:t>
            </a:r>
          </a:p>
          <a:p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Measurable</a:t>
            </a:r>
            <a:r>
              <a:rPr lang="ru-RU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измеримый;</a:t>
            </a:r>
          </a:p>
          <a:p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Attainable</a:t>
            </a:r>
            <a:r>
              <a:rPr lang="ru-RU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достижимый;</a:t>
            </a:r>
          </a:p>
          <a:p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Relevant</a:t>
            </a:r>
            <a:r>
              <a:rPr lang="ru-RU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значимый;</a:t>
            </a:r>
          </a:p>
          <a:p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Time</a:t>
            </a:r>
            <a:r>
              <a:rPr lang="ru-RU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bound</a:t>
            </a:r>
            <a:r>
              <a:rPr lang="ru-RU" sz="36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ограниченный во времени.</a:t>
            </a:r>
          </a:p>
          <a:p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085011" y="2209799"/>
            <a:ext cx="4529233" cy="4027228"/>
          </a:xfrm>
        </p:spPr>
        <p:txBody>
          <a:bodyPr>
            <a:normAutofit/>
          </a:bodyPr>
          <a:lstStyle/>
          <a:p>
            <a:r>
              <a:rPr lang="ru-RU" sz="24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 активного обучения детей, направленный на достижение поставленной цели, развитие познавательного интереса сообразительности и находчивости</a:t>
            </a:r>
            <a:endParaRPr lang="ru-RU" sz="24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28494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14" r="29814"/>
          <a:stretch>
            <a:fillRect/>
          </a:stretch>
        </p:blipFill>
        <p:spPr>
          <a:xfrm>
            <a:off x="858683" y="559559"/>
            <a:ext cx="6166156" cy="5459104"/>
          </a:xfrm>
        </p:spPr>
      </p:pic>
      <p:sp>
        <p:nvSpPr>
          <p:cNvPr id="9" name="Текст 8"/>
          <p:cNvSpPr>
            <a:spLocks noGrp="1"/>
          </p:cNvSpPr>
          <p:nvPr>
            <p:ph type="body" sz="half" idx="2"/>
          </p:nvPr>
        </p:nvSpPr>
        <p:spPr>
          <a:xfrm>
            <a:off x="7246961" y="559559"/>
            <a:ext cx="4571999" cy="5459104"/>
          </a:xfrm>
        </p:spPr>
        <p:txBody>
          <a:bodyPr>
            <a:normAutofit/>
          </a:bodyPr>
          <a:lstStyle/>
          <a:p>
            <a:pPr algn="just"/>
            <a:r>
              <a:rPr lang="ru-RU" sz="18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Игровой комплект “МИР ГОЛОВОЛОМОК” состоит из авторских игр-головоломок, направлен на развитие творческих и умственных способностей ребенка через </a:t>
            </a:r>
            <a:r>
              <a:rPr lang="ru-RU" sz="18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игры-головоломки; поможет </a:t>
            </a:r>
            <a:r>
              <a:rPr lang="ru-RU" sz="18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познакомить детей с разными видами головоломок, научить способам и правилам решения головоломок, используя алгоритм; понимать инструкцию и применять ее в решении головоломок, развивать элементы логического и наглядно-образного мышления, целостное зрительное восприятие, воображение, ориентировку в пространстве, познавательный интерес, произвольное внимание, воспитывать инициативность, самостоятельность, целеустремленность.</a:t>
            </a:r>
            <a:endParaRPr lang="ru-RU" sz="1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80902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308" y="609600"/>
            <a:ext cx="5022376" cy="5668370"/>
          </a:xfrm>
        </p:spPr>
        <p:txBody>
          <a:bodyPr>
            <a:normAutofit/>
          </a:bodyPr>
          <a:lstStyle/>
          <a:p>
            <a:r>
              <a:rPr lang="ru-RU" dirty="0" smtClean="0"/>
              <a:t>Интеллектуальное развитие на пороге школы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1413" y="504966"/>
            <a:ext cx="6418996" cy="5773003"/>
          </a:xfrm>
        </p:spPr>
      </p:pic>
    </p:spTree>
    <p:extLst>
      <p:ext uri="{BB962C8B-B14F-4D97-AF65-F5344CB8AC3E}">
        <p14:creationId xmlns:p14="http://schemas.microsoft.com/office/powerpoint/2010/main" val="29720408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9557" y="504967"/>
            <a:ext cx="10913211" cy="1214651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Игра-</a:t>
            </a:r>
            <a:r>
              <a:rPr lang="ru-RU" sz="3200" spc="-5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головоломка «</a:t>
            </a:r>
            <a:r>
              <a:rPr lang="ru-RU" sz="3200" spc="-5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Складушки</a:t>
            </a:r>
            <a:r>
              <a:rPr lang="ru-RU" sz="3200" spc="-5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br>
              <a:rPr lang="ru-RU" sz="3200" spc="-5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spc="-5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автор </a:t>
            </a:r>
            <a:r>
              <a:rPr lang="ru-RU" sz="3200" spc="-5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В.И.Красноухов</a:t>
            </a:r>
            <a:endParaRPr lang="ru-RU" sz="32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4703" y="2105072"/>
            <a:ext cx="6221554" cy="3913591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8740" y="2166109"/>
            <a:ext cx="4860428" cy="3852554"/>
          </a:xfrm>
        </p:spPr>
        <p:txBody>
          <a:bodyPr>
            <a:noAutofit/>
          </a:bodyPr>
          <a:lstStyle/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редставляет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собой набор из 9 квадратных фишек с нанесенным на них рисунками в виде ¼ круга, расположенных по углам, которые окрашены в 3 цвета. Суть игры- в 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составлении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рисунка путем соединения квадратных фишек так, чтобы углы или стороны совпадали по цвету. Имеет 3 уровня сложности. </a:t>
            </a:r>
          </a:p>
        </p:txBody>
      </p:sp>
    </p:spTree>
    <p:extLst>
      <p:ext uri="{BB962C8B-B14F-4D97-AF65-F5344CB8AC3E}">
        <p14:creationId xmlns:p14="http://schemas.microsoft.com/office/powerpoint/2010/main" val="33040217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1319" y="300252"/>
            <a:ext cx="11245756" cy="1351127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Игра-головоломка «</a:t>
            </a:r>
            <a:r>
              <a:rPr lang="ru-RU" sz="3600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Слагалица</a:t>
            </a: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автор </a:t>
            </a:r>
            <a:r>
              <a:rPr lang="ru-RU" sz="3600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В.И.Красноухов</a:t>
            </a:r>
            <a:endParaRPr lang="ru-RU" sz="36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319" y="2019870"/>
            <a:ext cx="4353636" cy="4353636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63570" y="2361063"/>
            <a:ext cx="6537277" cy="3491097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остоит 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7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жанровых геометрических 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фигур, уложенных в коробочку. Суть игры- составлением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картинок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фигур по заданным силуэтам или составление фигур с заданными свойствами. В комплект входят карточки трех видов и трех уровней сложности</a:t>
            </a:r>
          </a:p>
        </p:txBody>
      </p:sp>
    </p:spTree>
    <p:extLst>
      <p:ext uri="{BB962C8B-B14F-4D97-AF65-F5344CB8AC3E}">
        <p14:creationId xmlns:p14="http://schemas.microsoft.com/office/powerpoint/2010/main" val="4443981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7673" y="128290"/>
            <a:ext cx="6346205" cy="1737360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Игра-головоломка «Осенний кубик» </a:t>
            </a:r>
            <a:b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автор </a:t>
            </a:r>
            <a:r>
              <a:rPr lang="ru-RU" sz="3200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В.И.Красноухов</a:t>
            </a:r>
            <a:endParaRPr lang="ru-RU" sz="32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object 2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77673" y="2284034"/>
            <a:ext cx="5742154" cy="3543561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 flipH="1">
            <a:off x="6823877" y="2284034"/>
            <a:ext cx="4790365" cy="3830163"/>
          </a:xfrm>
        </p:spPr>
        <p:txBody>
          <a:bodyPr>
            <a:norm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редставляет 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собой набор из 6 деревянных игровых элементов. Суть игры- составление конструкций в 2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 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3</a:t>
            </a:r>
            <a:r>
              <a:rPr lang="en-US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моделировании. Имеет 3 уровня сложности</a:t>
            </a:r>
          </a:p>
        </p:txBody>
      </p:sp>
    </p:spTree>
    <p:extLst>
      <p:ext uri="{BB962C8B-B14F-4D97-AF65-F5344CB8AC3E}">
        <p14:creationId xmlns:p14="http://schemas.microsoft.com/office/powerpoint/2010/main" val="2621128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Игра-головоломка «</a:t>
            </a:r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Гала-куб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автор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И.Новичкова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4293" y="1008380"/>
            <a:ext cx="4663440" cy="4663440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564573" y="2497540"/>
            <a:ext cx="4804011" cy="4080681"/>
          </a:xfrm>
        </p:spPr>
        <p:txBody>
          <a:bodyPr>
            <a:normAutofit/>
          </a:bodyPr>
          <a:lstStyle/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редставляет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собой набор из 8 деревянных деталей. Суть игры – выполнить различные постройки из элементов набора, пропедевтически познакомиться с симметрией.  Имеет 3 уровня сложности</a:t>
            </a:r>
          </a:p>
        </p:txBody>
      </p:sp>
    </p:spTree>
    <p:extLst>
      <p:ext uri="{BB962C8B-B14F-4D97-AF65-F5344CB8AC3E}">
        <p14:creationId xmlns:p14="http://schemas.microsoft.com/office/powerpoint/2010/main" val="34346725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99" y="641446"/>
            <a:ext cx="5512109" cy="1255594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Игра-головоломка «Репка» автор </a:t>
            </a:r>
            <a:r>
              <a:rPr lang="ru-RU" sz="3600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В.И.Красноухов</a:t>
            </a:r>
            <a:endParaRPr lang="ru-RU" sz="36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1509" y="2303581"/>
            <a:ext cx="5943600" cy="3994972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085012" y="736979"/>
            <a:ext cx="3657600" cy="3564088"/>
          </a:xfrm>
        </p:spPr>
        <p:txBody>
          <a:bodyPr>
            <a:noAutofit/>
          </a:bodyPr>
          <a:lstStyle/>
          <a:p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редставляет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собой набор из 12 деревянных элементов разной конфигурации, уложенных в коробочку. Суть игры – составление различных образов из элементов набора путем наложения, соотнесения с изображением на карточке и подборе недостающих элементов, а также решение головоломки – составление образа по сплошной заливке </a:t>
            </a:r>
          </a:p>
        </p:txBody>
      </p:sp>
    </p:spTree>
    <p:extLst>
      <p:ext uri="{BB962C8B-B14F-4D97-AF65-F5344CB8AC3E}">
        <p14:creationId xmlns:p14="http://schemas.microsoft.com/office/powerpoint/2010/main" val="11643740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700585"/>
          </a:xfrm>
        </p:spPr>
        <p:txBody>
          <a:bodyPr>
            <a:noAutofit/>
          </a:bodyPr>
          <a:lstStyle/>
          <a:p>
            <a:pPr algn="ctr"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Памятка для взрослых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Психолого-педагогические рекомендации по обучению детей </a:t>
            </a:r>
            <a:r>
              <a:rPr lang="ru-RU" sz="24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играм-головоломкам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2348" y="1433015"/>
            <a:ext cx="11436823" cy="5424985"/>
          </a:xfrm>
        </p:spPr>
        <p:txBody>
          <a:bodyPr>
            <a:normAutofit fontScale="25000" lnSpcReduction="20000"/>
          </a:bodyPr>
          <a:lstStyle/>
          <a:p>
            <a:pPr marL="45720" indent="0" algn="just">
              <a:spcAft>
                <a:spcPts val="0"/>
              </a:spcAft>
              <a:buNone/>
            </a:pPr>
            <a:r>
              <a:rPr lang="ru-RU" sz="6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</a:t>
            </a:r>
            <a:r>
              <a:rPr lang="ru-RU" sz="6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успешного обучения и поддержания интереса детей дошкольного возраста к играм-головоломкам, воспитателям и родителям следует:</a:t>
            </a:r>
          </a:p>
          <a:p>
            <a:pPr marL="45720" indent="0" algn="just">
              <a:spcAft>
                <a:spcPts val="0"/>
              </a:spcAft>
              <a:buNone/>
            </a:pPr>
            <a:r>
              <a:rPr lang="ru-RU" sz="6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Взрослому </a:t>
            </a:r>
            <a:r>
              <a:rPr lang="ru-RU" sz="6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иметь личный интерес к головоломкам.</a:t>
            </a:r>
          </a:p>
          <a:p>
            <a:pPr marL="45720" indent="0" algn="just">
              <a:spcAft>
                <a:spcPts val="0"/>
              </a:spcAft>
              <a:buNone/>
            </a:pPr>
            <a:r>
              <a:rPr lang="ru-RU" sz="6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Правильно </a:t>
            </a:r>
            <a:r>
              <a:rPr lang="ru-RU" sz="6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подойти к выбору головоломки для дошкольника. Одним из моментов является подбор игр-головоломок с учётом доступности их решения, немало важно ориентироваться на возраст и индивидуальные возможности ребенка. Любое дело может быть доведено до конца только в том случае, если оно по силам тому, кто его выполняет.</a:t>
            </a:r>
          </a:p>
          <a:p>
            <a:pPr marL="45720" indent="0" algn="just">
              <a:spcAft>
                <a:spcPts val="0"/>
              </a:spcAft>
              <a:buNone/>
            </a:pPr>
            <a:r>
              <a:rPr lang="ru-RU" sz="6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При </a:t>
            </a:r>
            <a:r>
              <a:rPr lang="ru-RU" sz="6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приобретении игры-головоломки, определиться, будет ли ребенок играть в неё один, или несколько человек одновременно.</a:t>
            </a:r>
          </a:p>
          <a:p>
            <a:pPr marL="45720" indent="0" algn="just">
              <a:spcAft>
                <a:spcPts val="0"/>
              </a:spcAft>
              <a:buNone/>
            </a:pPr>
            <a:r>
              <a:rPr lang="ru-RU" sz="6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Продумать </a:t>
            </a:r>
            <a:r>
              <a:rPr lang="ru-RU" sz="6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место размещения головоломок. Игры-головоломки должны находиться в специально отведенном месте в свободном доступе детей, отдельно от игрушек.</a:t>
            </a:r>
          </a:p>
          <a:p>
            <a:pPr marL="45720" indent="0" algn="just">
              <a:spcAft>
                <a:spcPts val="0"/>
              </a:spcAft>
              <a:buNone/>
            </a:pPr>
            <a:r>
              <a:rPr lang="ru-RU" sz="6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 Помнить</a:t>
            </a:r>
            <a:r>
              <a:rPr lang="ru-RU" sz="6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что головоломок не должно быть много, так как ребенок- дошкольник может переключиться на другую головоломку, не закончив предыдущую, в силу своих личностных особенностей.</a:t>
            </a:r>
          </a:p>
          <a:p>
            <a:pPr marL="45720" indent="0" algn="just">
              <a:spcAft>
                <a:spcPts val="0"/>
              </a:spcAft>
              <a:buNone/>
            </a:pPr>
            <a:r>
              <a:rPr lang="ru-RU" sz="6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6. Обеспечить   </a:t>
            </a:r>
            <a:r>
              <a:rPr lang="ru-RU" sz="6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периодическую   сменяемость   головоломок, стимулируя познавательную активность детей.</a:t>
            </a:r>
          </a:p>
          <a:p>
            <a:pPr marL="45720" indent="0" algn="just">
              <a:spcAft>
                <a:spcPts val="0"/>
              </a:spcAft>
              <a:buNone/>
            </a:pPr>
            <a:r>
              <a:rPr lang="ru-RU" sz="6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7. Выбрать </a:t>
            </a:r>
            <a:r>
              <a:rPr lang="ru-RU" sz="6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первой простую головоломку, которую ребенок обязательно решит, чтобы поддержать интерес к решению более сложных.</a:t>
            </a:r>
          </a:p>
          <a:p>
            <a:pPr marL="45720" indent="0" algn="just">
              <a:spcAft>
                <a:spcPts val="0"/>
              </a:spcAft>
              <a:buNone/>
            </a:pPr>
            <a:r>
              <a:rPr lang="ru-RU" sz="6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8. Учитывать </a:t>
            </a:r>
            <a:r>
              <a:rPr lang="ru-RU" sz="6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желание ребенка решить головоломку, не навязывая, не заставляя и не подавляя инициативу.</a:t>
            </a:r>
          </a:p>
          <a:p>
            <a:pPr marL="45720" indent="0" algn="just">
              <a:spcAft>
                <a:spcPts val="0"/>
              </a:spcAft>
              <a:buNone/>
            </a:pPr>
            <a:r>
              <a:rPr lang="ru-RU" sz="6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9. При </a:t>
            </a:r>
            <a:r>
              <a:rPr lang="ru-RU" sz="6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первом знакомстве с головоломкой, рассказать о ней, объяснить, в чем она заключается и при необходимости показать пример ее решения на подобном варианте.</a:t>
            </a:r>
          </a:p>
          <a:p>
            <a:pPr marL="45720" indent="0" algn="just">
              <a:spcAft>
                <a:spcPts val="0"/>
              </a:spcAft>
              <a:buNone/>
            </a:pPr>
            <a:r>
              <a:rPr lang="ru-RU" sz="6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10. При </a:t>
            </a:r>
            <a:r>
              <a:rPr lang="ru-RU" sz="6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знакомстве с головоломкой, не желательно оставлять ребенка с ней наедине. Взрослый должен наблюдать за ходом решения, понять, в чем ребенок испытывает трудности и при необходимости прийти на помощь, но не раскрывая секрета головоломки и не решая за него.</a:t>
            </a:r>
          </a:p>
          <a:p>
            <a:pPr marL="45720" indent="0" algn="just">
              <a:spcAft>
                <a:spcPts val="0"/>
              </a:spcAft>
              <a:buNone/>
            </a:pPr>
            <a:r>
              <a:rPr lang="ru-RU" sz="6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11. Использовать </a:t>
            </a:r>
            <a:r>
              <a:rPr lang="ru-RU" sz="6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такую подсказку, которая создаст у ребенка ощущение, что головоломку он решил сам. Лучшая подсказка – это наводящий вопрос. Сложные головоломки допустимо решать совместно со взрослым.</a:t>
            </a:r>
          </a:p>
          <a:p>
            <a:pPr marL="45720" indent="0" algn="just">
              <a:spcAft>
                <a:spcPts val="0"/>
              </a:spcAft>
              <a:buNone/>
            </a:pPr>
            <a:r>
              <a:rPr lang="ru-RU" sz="6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12. Избегать </a:t>
            </a:r>
            <a:r>
              <a:rPr lang="ru-RU" sz="6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отрицательной оценки действий ребенка.</a:t>
            </a:r>
          </a:p>
          <a:p>
            <a:pPr algn="just">
              <a:spcAft>
                <a:spcPts val="0"/>
              </a:spcAft>
            </a:pPr>
            <a:endParaRPr lang="ru-RU" sz="48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038735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926" y="729059"/>
            <a:ext cx="7078131" cy="5308599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2671" y="729059"/>
            <a:ext cx="4116251" cy="5308600"/>
          </a:xfrm>
        </p:spPr>
      </p:pic>
    </p:spTree>
    <p:extLst>
      <p:ext uri="{BB962C8B-B14F-4D97-AF65-F5344CB8AC3E}">
        <p14:creationId xmlns:p14="http://schemas.microsoft.com/office/powerpoint/2010/main" val="308573993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2" y="436728"/>
            <a:ext cx="5213445" cy="5977721"/>
          </a:xfrm>
        </p:spPr>
      </p:pic>
      <p:pic>
        <p:nvPicPr>
          <p:cNvPr id="9" name="Объект 8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2688" y="436728"/>
            <a:ext cx="4804012" cy="5977721"/>
          </a:xfrm>
        </p:spPr>
      </p:pic>
    </p:spTree>
    <p:extLst>
      <p:ext uri="{BB962C8B-B14F-4D97-AF65-F5344CB8AC3E}">
        <p14:creationId xmlns:p14="http://schemas.microsoft.com/office/powerpoint/2010/main" val="80516766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1" y="5554639"/>
            <a:ext cx="11284876" cy="818865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Т-образными головоломками, Головоломкой Архимеда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986" y="496224"/>
            <a:ext cx="5233230" cy="4689925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8225" y="496224"/>
            <a:ext cx="4414772" cy="4689924"/>
          </a:xfrm>
        </p:spPr>
      </p:pic>
    </p:spTree>
    <p:extLst>
      <p:ext uri="{BB962C8B-B14F-4D97-AF65-F5344CB8AC3E}">
        <p14:creationId xmlns:p14="http://schemas.microsoft.com/office/powerpoint/2010/main" val="348154551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2" y="5609230"/>
            <a:ext cx="11216636" cy="982639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Головоломка «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Танграм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», «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колумбово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яйцо»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5266" y="576617"/>
            <a:ext cx="4203509" cy="5155443"/>
          </a:xfrm>
        </p:spPr>
      </p:pic>
      <p:pic>
        <p:nvPicPr>
          <p:cNvPr id="10" name="Объект 9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7607" y="576617"/>
            <a:ext cx="4125888" cy="5155443"/>
          </a:xfrm>
        </p:spPr>
      </p:pic>
    </p:spTree>
    <p:extLst>
      <p:ext uri="{BB962C8B-B14F-4D97-AF65-F5344CB8AC3E}">
        <p14:creationId xmlns:p14="http://schemas.microsoft.com/office/powerpoint/2010/main" val="29543730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91366" y="1447800"/>
            <a:ext cx="4751245" cy="1143000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слагаемые успешности:</a:t>
            </a:r>
            <a:b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15" r="14115"/>
          <a:stretch>
            <a:fillRect/>
          </a:stretch>
        </p:blipFill>
        <p:spPr>
          <a:xfrm>
            <a:off x="989011" y="914399"/>
            <a:ext cx="4210785" cy="4981433"/>
          </a:xfrm>
        </p:spPr>
      </p:pic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25000" lnSpcReduction="20000"/>
          </a:bodyPr>
          <a:lstStyle/>
          <a:p>
            <a:pPr marL="342900" lvl="0" indent="-342900" algn="ctr">
              <a:lnSpc>
                <a:spcPct val="90000"/>
              </a:lnSpc>
              <a:spcBef>
                <a:spcPts val="1400"/>
              </a:spcBef>
              <a:buClr>
                <a:srgbClr val="A6B727"/>
              </a:buClr>
              <a:buFont typeface="Arial" panose="020B0604020202020204" pitchFamily="34" charset="0"/>
              <a:buChar char="•"/>
            </a:pPr>
            <a:r>
              <a:rPr lang="ru-RU" sz="1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Интеллект</a:t>
            </a:r>
          </a:p>
          <a:p>
            <a:pPr marL="342900" lvl="0" indent="-342900" algn="ctr">
              <a:lnSpc>
                <a:spcPct val="90000"/>
              </a:lnSpc>
              <a:spcBef>
                <a:spcPts val="1400"/>
              </a:spcBef>
              <a:buClr>
                <a:srgbClr val="A6B727"/>
              </a:buClr>
              <a:buFont typeface="Arial" panose="020B0604020202020204" pitchFamily="34" charset="0"/>
              <a:buChar char="•"/>
            </a:pPr>
            <a:r>
              <a:rPr lang="ru-RU" sz="1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Мышление</a:t>
            </a:r>
          </a:p>
          <a:p>
            <a:pPr marL="342900" lvl="0" indent="-342900" algn="ctr">
              <a:lnSpc>
                <a:spcPct val="90000"/>
              </a:lnSpc>
              <a:spcBef>
                <a:spcPts val="1400"/>
              </a:spcBef>
              <a:buClr>
                <a:srgbClr val="A6B727"/>
              </a:buClr>
              <a:buFont typeface="Arial" panose="020B0604020202020204" pitchFamily="34" charset="0"/>
              <a:buChar char="•"/>
            </a:pPr>
            <a:r>
              <a:rPr lang="ru-RU" sz="1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</a:t>
            </a:r>
          </a:p>
          <a:p>
            <a:pPr marL="342900" lvl="0" indent="-342900" algn="ctr">
              <a:lnSpc>
                <a:spcPct val="90000"/>
              </a:lnSpc>
              <a:spcBef>
                <a:spcPts val="1400"/>
              </a:spcBef>
              <a:buClr>
                <a:srgbClr val="A6B727"/>
              </a:buClr>
              <a:buFont typeface="Arial" panose="020B0604020202020204" pitchFamily="34" charset="0"/>
              <a:buChar char="•"/>
            </a:pPr>
            <a:r>
              <a:rPr lang="ru-RU" sz="1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Познание</a:t>
            </a:r>
          </a:p>
          <a:p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39643657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80430" y="4749421"/>
            <a:ext cx="4652606" cy="124497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2888" y="426491"/>
            <a:ext cx="9335069" cy="5811619"/>
          </a:xfrm>
        </p:spPr>
      </p:pic>
    </p:spTree>
    <p:extLst>
      <p:ext uri="{BB962C8B-B14F-4D97-AF65-F5344CB8AC3E}">
        <p14:creationId xmlns:p14="http://schemas.microsoft.com/office/powerpoint/2010/main" val="40562798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нтеллект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Объект 10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45720" indent="0" algn="just">
              <a:buNone/>
            </a:pP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(от лат. 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intellectus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«восприятие»; «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разуме́ние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«понимание»; «понятие», «</a:t>
            </a:r>
            <a:r>
              <a:rPr lang="ru-RU" sz="3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рассу́док</a:t>
            </a:r>
            <a:r>
              <a:rPr lang="ru-RU" sz="3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»[1]) или ум[2][3] — качество психики, состоящее из способности  осознавать новые ситуации, способности к обучению и запоминанию на основе опыта, пониманию и применению абстрактных концепций, и использованию своих знаний для управления окружающей человека средой. Общая способность к познанию и решению проблем, которая объединяет познавательные способности: ощущение, восприятие, память, представление, мышление, </a:t>
            </a:r>
            <a:r>
              <a:rPr lang="ru-RU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воображение.</a:t>
            </a:r>
            <a:endParaRPr lang="ru-RU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76941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Мышление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45720" indent="0" algn="just">
              <a:buNone/>
            </a:pPr>
            <a:r>
              <a:rPr lang="ru-RU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высшая </a:t>
            </a:r>
            <a:r>
              <a:rPr lang="ru-RU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ступень человеческого познания; процесс познания окружающего реального мира, основу которого составляет образование и непрерывное пополнение запаса понятий, представлений; включает в себя вывод новых суждений (осуществление умозаключений). </a:t>
            </a:r>
          </a:p>
        </p:txBody>
      </p:sp>
    </p:spTree>
    <p:extLst>
      <p:ext uri="{BB962C8B-B14F-4D97-AF65-F5344CB8AC3E}">
        <p14:creationId xmlns:p14="http://schemas.microsoft.com/office/powerpoint/2010/main" val="34071458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10875442" cy="1507067"/>
          </a:xfrm>
        </p:spPr>
        <p:txBody>
          <a:bodyPr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4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это совокупность </a:t>
            </a:r>
            <a:r>
              <a:rPr lang="ru-RU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способностей </a:t>
            </a:r>
            <a:r>
              <a:rPr lang="ru-RU" sz="4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мышлению</a:t>
            </a:r>
            <a:r>
              <a:rPr lang="ru-RU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познанию, пониманию, восприятию, запоминанию, обобщению, оценке и принятию решения кем-либо.</a:t>
            </a:r>
          </a:p>
        </p:txBody>
      </p:sp>
    </p:spTree>
    <p:extLst>
      <p:ext uri="{BB962C8B-B14F-4D97-AF65-F5344CB8AC3E}">
        <p14:creationId xmlns:p14="http://schemas.microsoft.com/office/powerpoint/2010/main" val="40926681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1" y="4487333"/>
            <a:ext cx="10438713" cy="1381204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Познание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" indent="0" algn="just">
              <a:buNone/>
            </a:pPr>
            <a:r>
              <a:rPr lang="ru-RU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процесс </a:t>
            </a:r>
            <a:r>
              <a:rPr lang="ru-RU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 человека, основным содержанием которого является отражение объективной реальности в его сознании, а результатом - получение нового знания об окружающем мире.</a:t>
            </a:r>
          </a:p>
        </p:txBody>
      </p:sp>
    </p:spTree>
    <p:extLst>
      <p:ext uri="{BB962C8B-B14F-4D97-AF65-F5344CB8AC3E}">
        <p14:creationId xmlns:p14="http://schemas.microsoft.com/office/powerpoint/2010/main" val="34570061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86854" y="1069848"/>
            <a:ext cx="4488066" cy="1059204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Натан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Семенович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Лейтис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ru-RU" dirty="0"/>
          </a:p>
        </p:txBody>
      </p:sp>
      <p:pic>
        <p:nvPicPr>
          <p:cNvPr id="10" name="Рисунок 9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3" r="8463"/>
          <a:stretch>
            <a:fillRect/>
          </a:stretch>
        </p:blipFill>
        <p:spPr>
          <a:xfrm>
            <a:off x="5540991" y="360165"/>
            <a:ext cx="4133509" cy="5759998"/>
          </a:xfrm>
        </p:spPr>
      </p:pic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>
          <a:xfrm>
            <a:off x="856396" y="2329673"/>
            <a:ext cx="4218523" cy="3540774"/>
          </a:xfrm>
        </p:spPr>
        <p:txBody>
          <a:bodyPr>
            <a:normAutofit fontScale="92500" lnSpcReduction="20000"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видов интеллекта:</a:t>
            </a:r>
          </a:p>
          <a:p>
            <a:pPr marL="342900" indent="-342900">
              <a:buAutoNum type="arabicPeriod"/>
            </a:pPr>
            <a:r>
              <a:rPr lang="ru-RU" sz="2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Лингвистический</a:t>
            </a:r>
          </a:p>
          <a:p>
            <a:pPr marL="342900" indent="-342900">
              <a:buAutoNum type="arabicPeriod"/>
            </a:pPr>
            <a:r>
              <a:rPr lang="ru-RU" sz="2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Музыкальный</a:t>
            </a:r>
          </a:p>
          <a:p>
            <a:pPr marL="342900" indent="-342900">
              <a:buAutoNum type="arabicPeriod"/>
            </a:pPr>
            <a:r>
              <a:rPr lang="ru-RU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Логико-математический </a:t>
            </a:r>
            <a:endParaRPr lang="ru-RU" sz="26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ru-RU" sz="2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Телесно-</a:t>
            </a:r>
            <a:r>
              <a:rPr lang="ru-RU" sz="2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кинестезический</a:t>
            </a:r>
            <a:endParaRPr lang="ru-RU" sz="26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ru-RU" sz="2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Пространственный</a:t>
            </a:r>
          </a:p>
          <a:p>
            <a:pPr marL="342900" indent="-342900">
              <a:buAutoNum type="arabicPeriod"/>
            </a:pPr>
            <a:r>
              <a:rPr lang="ru-RU" sz="2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Интралистический</a:t>
            </a:r>
            <a:endParaRPr lang="ru-RU" sz="26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ru-RU" sz="26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6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нтерлистический</a:t>
            </a:r>
            <a:endParaRPr lang="ru-RU" sz="26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63249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368490"/>
            <a:ext cx="9857096" cy="955343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развития психических процессов у детей старшего дошкольного возраста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8907916"/>
              </p:ext>
            </p:extLst>
          </p:nvPr>
        </p:nvGraphicFramePr>
        <p:xfrm>
          <a:off x="341195" y="1569493"/>
          <a:ext cx="11464120" cy="50954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92824"/>
                <a:gridCol w="2292824"/>
                <a:gridCol w="2292824"/>
                <a:gridCol w="2292824"/>
                <a:gridCol w="2292824"/>
              </a:tblGrid>
              <a:tr h="319951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Внимание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Восприятие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Мышление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Память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Воображение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4729721">
                <a:tc>
                  <a:txBody>
                    <a:bodyPr/>
                    <a:lstStyle/>
                    <a:p>
                      <a:r>
                        <a:rPr lang="ru-RU" sz="145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5-6 лет</a:t>
                      </a:r>
                      <a:r>
                        <a:rPr lang="ru-RU" sz="145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Элементарная форма произвольного внимания под</a:t>
                      </a:r>
                      <a:r>
                        <a:rPr lang="ru-RU" sz="145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45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влиянием самоинструкции. Могут одновременно делать 2 дела. Сосредоточенность – 10-25 минут. Формируется волевое внимание. Объем внимания 6-7 объектов. Находят 6-7 отличий.</a:t>
                      </a:r>
                    </a:p>
                    <a:p>
                      <a:r>
                        <a:rPr lang="ru-RU" sz="145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6-7 лет </a:t>
                      </a:r>
                      <a:r>
                        <a:rPr lang="ru-RU" sz="145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Способен концентрировать внимание до 30 мин. Развивается внутренняя речь</a:t>
                      </a:r>
                      <a:r>
                        <a:rPr lang="ru-RU" sz="145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как регулятор произвольного внимания. Объём внимания 8-10 объектов. Находит до 10 отличий.</a:t>
                      </a:r>
                      <a:endParaRPr lang="ru-RU" sz="145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5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5-6 лет. </a:t>
                      </a:r>
                      <a:r>
                        <a:rPr lang="ru-RU" sz="145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Становится более детальным, объем возрастает до 6 объектов одновременно. Знает основные цвета и большинство оттенков. Раскладывает по величине предметы от 7 и больше. </a:t>
                      </a:r>
                    </a:p>
                    <a:p>
                      <a:r>
                        <a:rPr lang="ru-RU" sz="145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6-7 лет </a:t>
                      </a:r>
                      <a:r>
                        <a:rPr lang="ru-RU" sz="145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развитие целенаправленного запоминания. Контролирует себя при запоминании и воспроизведении, объем памяти возрастает до 8 объектов. Владеют двигательной памятью.</a:t>
                      </a:r>
                      <a:endParaRPr lang="ru-RU" sz="145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5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5-6 лет. </a:t>
                      </a:r>
                      <a:r>
                        <a:rPr lang="ru-RU" sz="145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Зачатки словесно-логического мышления на основе наглядно-образного. Начинают работать с символами. Владеют мыслительными операциями. Может собрать картинку из 6-7 частей. </a:t>
                      </a:r>
                      <a:r>
                        <a:rPr lang="ru-RU" sz="145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6-7 лет </a:t>
                      </a:r>
                      <a:r>
                        <a:rPr lang="ru-RU" sz="145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Словесно-логическое мышление выходит на первый план, может оперировать в уме и решать логические задачи. Владеет всеми мыслительными операциями. Доступны разрезные картинки от 7 до 10 иногда и больше.</a:t>
                      </a:r>
                      <a:endParaRPr lang="ru-RU" sz="145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5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5-6 лет. </a:t>
                      </a:r>
                      <a:r>
                        <a:rPr lang="ru-RU" sz="145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Память все еще больней частью непроизвольная, развитие целенаправленного запоминания. Количество слов и картинок, которые</a:t>
                      </a:r>
                      <a:r>
                        <a:rPr lang="ru-RU" sz="145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могут запомнить возрастает до 8 предметов.</a:t>
                      </a:r>
                    </a:p>
                    <a:p>
                      <a:pPr algn="l"/>
                      <a:r>
                        <a:rPr lang="ru-RU" sz="1450" baseline="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6-7 лет</a:t>
                      </a:r>
                      <a:r>
                        <a:rPr lang="ru-RU" sz="145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Ребенок овладевает собственной </a:t>
                      </a:r>
                      <a:r>
                        <a:rPr lang="ru-RU" sz="145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мнемической</a:t>
                      </a:r>
                      <a:r>
                        <a:rPr lang="ru-RU" sz="145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деятельностью, развивается произвольная память. Объем запоминания от 7 до 10 из 10 предложенных.</a:t>
                      </a:r>
                      <a:endParaRPr lang="ru-RU" sz="145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5-6 лет. 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Остается «</a:t>
                      </a:r>
                      <a:r>
                        <a:rPr lang="ru-RU" sz="1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опредмечивание</a:t>
                      </a:r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», но заданный элемент действительности не просто превращается в некоторый предмет, но и наполняется деталями. Способен самостоятельно сочинить небольшую сказку на заданную тему.</a:t>
                      </a:r>
                    </a:p>
                    <a:p>
                      <a:r>
                        <a:rPr lang="ru-RU" sz="1400" dirty="0" smtClean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6-7 лет.  </a:t>
                      </a:r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Внешняя опора подсказывает замысел, и ребенок произвольно планирует его реализацию, подбирая средства. Может использовать незаконченную фигурку как деталь сюжетной композиции. Воображение творческое.</a:t>
                      </a:r>
                      <a:endParaRPr lang="ru-RU" sz="14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00915954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537D0B"/>
      </a:dk2>
      <a:lt2>
        <a:srgbClr val="A9E257"/>
      </a:lt2>
      <a:accent1>
        <a:srgbClr val="38540A"/>
      </a:accent1>
      <a:accent2>
        <a:srgbClr val="31A274"/>
      </a:accent2>
      <a:accent3>
        <a:srgbClr val="236073"/>
      </a:accent3>
      <a:accent4>
        <a:srgbClr val="6C4D90"/>
      </a:accent4>
      <a:accent5>
        <a:srgbClr val="983C27"/>
      </a:accent5>
      <a:accent6>
        <a:srgbClr val="CD811F"/>
      </a:accent6>
      <a:hlink>
        <a:srgbClr val="293F06"/>
      </a:hlink>
      <a:folHlink>
        <a:srgbClr val="68883A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9759155-7935-4C61-A06C-C04380D1B16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1778</TotalTime>
  <Words>1473</Words>
  <Application>Microsoft Office PowerPoint</Application>
  <PresentationFormat>Широкоэкранный</PresentationFormat>
  <Paragraphs>176</Paragraphs>
  <Slides>30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6" baseType="lpstr">
      <vt:lpstr>Arial</vt:lpstr>
      <vt:lpstr>Calibri</vt:lpstr>
      <vt:lpstr>Century Gothic</vt:lpstr>
      <vt:lpstr>Times New Roman</vt:lpstr>
      <vt:lpstr>Wingdings 3</vt:lpstr>
      <vt:lpstr>Сектор</vt:lpstr>
      <vt:lpstr>Муниципальное бюджетное дошкольное  образовательное учреждение «Ясли-сад «Витоша»</vt:lpstr>
      <vt:lpstr>Интеллектуальное развитие на пороге школы</vt:lpstr>
      <vt:lpstr>Основные слагаемые успешности: </vt:lpstr>
      <vt:lpstr>Интеллект</vt:lpstr>
      <vt:lpstr>Мышление</vt:lpstr>
      <vt:lpstr>Ум</vt:lpstr>
      <vt:lpstr>Познание </vt:lpstr>
      <vt:lpstr>Натан Семенович Лейтис </vt:lpstr>
      <vt:lpstr>Особенности развития психических процессов у детей старшего дошкольного возраста</vt:lpstr>
      <vt:lpstr>Презентация PowerPoint</vt:lpstr>
      <vt:lpstr>Цель – учить детей делить целое на части, устанавливать между ними связь; учить мысленно соединять в единое целое части предмета</vt:lpstr>
      <vt:lpstr>Нахождение логической пары, дополнение картинки </vt:lpstr>
      <vt:lpstr>Цель – учить мысленно устанавливать сходства и различия предметов по существенным признакам; развивать внимание, восприятие детей. Совершенствовать ориентировку в пространстве. </vt:lpstr>
      <vt:lpstr>Цель – учить мысленно объединять предметы в группу по их свойствам. Способствовать обогащению словарного запаса, расширять бытовые знания детей. </vt:lpstr>
      <vt:lpstr>Систематизация Цель – учить выявлять закономерности; расширять словарный запас детей; учить рассказывать по картинке, пересказывать</vt:lpstr>
      <vt:lpstr>Классификация Цель – учить распределять предметы по группам по их существенным признакам. Закрепление обобщающих понятий, свободное оперирование ими</vt:lpstr>
      <vt:lpstr>Старшая группа «А» «Улыбка»   Воспитатель: Алещенко Т.А. </vt:lpstr>
      <vt:lpstr>Что такое смарт-тренинг в дошкольной образовательной организации? </vt:lpstr>
      <vt:lpstr> </vt:lpstr>
      <vt:lpstr>Игра-головоломка «Складушки»  автор В.И.Красноухов</vt:lpstr>
      <vt:lpstr>Игра-головоломка «Слагалица» автор В.И.Красноухов</vt:lpstr>
      <vt:lpstr>Игра-головоломка «Осенний кубик»  автор В.И.Красноухов</vt:lpstr>
      <vt:lpstr>Игра-головоломка «Гала-куб» автор И.Новичкова</vt:lpstr>
      <vt:lpstr>Игра-головоломка «Репка» автор В.И.Красноухов</vt:lpstr>
      <vt:lpstr>Памятка для взрослых Психолого-педагогические рекомендации по обучению детей играм-головоломкам </vt:lpstr>
      <vt:lpstr>Презентация PowerPoint</vt:lpstr>
      <vt:lpstr>Презентация PowerPoint</vt:lpstr>
      <vt:lpstr>Работа с Т-образными головоломками, Головоломкой Архимеда</vt:lpstr>
      <vt:lpstr>          Головоломка «Танграм», «колумбово яйцо»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49</cp:revision>
  <dcterms:created xsi:type="dcterms:W3CDTF">2022-09-26T22:48:30Z</dcterms:created>
  <dcterms:modified xsi:type="dcterms:W3CDTF">2022-10-05T08:04:52Z</dcterms:modified>
</cp:coreProperties>
</file>