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59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6" r:id="rId28"/>
    <p:sldId id="282" r:id="rId29"/>
    <p:sldId id="284" r:id="rId30"/>
    <p:sldId id="281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71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30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82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0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35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72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89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8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7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1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9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1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8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6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8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DFAD538-F2E5-4655-A767-76CED74F6A5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C7316DD-1621-4F10-9DED-98353C8EF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26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9492" y="1"/>
            <a:ext cx="9162197" cy="94169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образовательное учреждение «Ясли-сад «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итоша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627" y="4312693"/>
            <a:ext cx="11081981" cy="222458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ИНТЕЛЕКТУАЛЬНЫХ СПОСОБНОСТЕЙ ДЕТЕЙ </a:t>
            </a:r>
          </a:p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 С ИСПОЛЬЗОВАНЕМ</a:t>
            </a: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ТЕХНОЛОГИИ СМАРТ-ТРЕНИНГА</a:t>
            </a:r>
          </a:p>
          <a:p>
            <a:endParaRPr lang="ru-RU" dirty="0"/>
          </a:p>
          <a:p>
            <a:pPr algn="r"/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Подготовила </a:t>
            </a:r>
          </a:p>
          <a:p>
            <a:pPr algn="r"/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старший воспитатель Мелешко И.А.</a:t>
            </a:r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0" y="941696"/>
            <a:ext cx="10276765" cy="35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6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104" y="668740"/>
            <a:ext cx="1059066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ранее приобретённый опыт и приобретать новый дошкольникам поможет пошаговая система достижения поставленной цели, представляющая собой технологию смарт-тренинга для дошкольников: от логических упражнений к головоломкам: геометрическим на плоскости и объёмным.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3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46493" y="636896"/>
            <a:ext cx="9875520" cy="1356360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учить детей делить целое на части, устанавливать между ними связь; учить мысленно соединять в единое целое части предмета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6" y="2493169"/>
            <a:ext cx="4819650" cy="3614738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51" y="2493169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214076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2" y="4487332"/>
            <a:ext cx="4979609" cy="150706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ахождение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пары,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47374"/>
            <a:ext cx="5248417" cy="393631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4" y="347374"/>
            <a:ext cx="4571999" cy="6379534"/>
          </a:xfrm>
        </p:spPr>
      </p:pic>
    </p:spTree>
    <p:extLst>
      <p:ext uri="{BB962C8B-B14F-4D97-AF65-F5344CB8AC3E}">
        <p14:creationId xmlns:p14="http://schemas.microsoft.com/office/powerpoint/2010/main" val="51876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6" y="95534"/>
            <a:ext cx="6100551" cy="309804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учить мысленно устанавливать сходства и различия предметов по существенным признакам; развивать внимание, восприятие детей. Совершенствовать ориентировку в пространстве.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5" y="2792886"/>
            <a:ext cx="4638071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75" y="541974"/>
            <a:ext cx="5802465" cy="5749644"/>
          </a:xfrm>
        </p:spPr>
      </p:pic>
    </p:spTree>
    <p:extLst>
      <p:ext uri="{BB962C8B-B14F-4D97-AF65-F5344CB8AC3E}">
        <p14:creationId xmlns:p14="http://schemas.microsoft.com/office/powerpoint/2010/main" val="123060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5484577" cy="2009002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учить мысленно объединять предметы в группу по их свойствам. Способствовать обогащению словарного запаса, расширять бытовые знания детей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317311"/>
            <a:ext cx="4819650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3" y="317312"/>
            <a:ext cx="5163421" cy="5960658"/>
          </a:xfrm>
        </p:spPr>
      </p:pic>
    </p:spTree>
    <p:extLst>
      <p:ext uri="{BB962C8B-B14F-4D97-AF65-F5344CB8AC3E}">
        <p14:creationId xmlns:p14="http://schemas.microsoft.com/office/powerpoint/2010/main" val="301232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984624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учить выявлять закономерности; расширять словарный запас детей; учить рассказывать по картинке, пересказывать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52" y="685800"/>
            <a:ext cx="3898247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0" y="685800"/>
            <a:ext cx="4010975" cy="3614738"/>
          </a:xfrm>
        </p:spPr>
      </p:pic>
    </p:spTree>
    <p:extLst>
      <p:ext uri="{BB962C8B-B14F-4D97-AF65-F5344CB8AC3E}">
        <p14:creationId xmlns:p14="http://schemas.microsoft.com/office/powerpoint/2010/main" val="248305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220349" cy="18998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учить распределять предметы по группам по их существенным признакам. Закрепление обобщающих понятий, свободное оперирование ими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8" y="685800"/>
            <a:ext cx="4825934" cy="361473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68580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221226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492365"/>
            <a:ext cx="310145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Старшая группа «А» «Улыбка»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Алещенко Т.А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492299868"/>
              </p:ext>
            </p:extLst>
          </p:nvPr>
        </p:nvGraphicFramePr>
        <p:xfrm>
          <a:off x="5663821" y="817257"/>
          <a:ext cx="6086902" cy="5515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024"/>
                <a:gridCol w="1538679"/>
                <a:gridCol w="833186"/>
                <a:gridCol w="750279"/>
                <a:gridCol w="750279"/>
                <a:gridCol w="833186"/>
                <a:gridCol w="917269"/>
              </a:tblGrid>
              <a:tr h="939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ФИО воспитанников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Задание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Задание №2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Задание №3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Задание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№4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Задание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</a:tr>
              <a:tr h="50848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Абибулаев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Ахтем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</a:tr>
              <a:tr h="50823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Абибулаева Мелия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</a:tr>
              <a:tr h="50848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</a:rPr>
                        <a:t>3.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Аванесян Арина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</a:tr>
              <a:tr h="50848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</a:rPr>
                        <a:t>4.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Аникина Ева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</a:tr>
              <a:tr h="50848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</a:rPr>
                        <a:t>5.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Белоцерковская Ева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</a:tr>
              <a:tr h="50848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</a:rPr>
                        <a:t>6.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Власко Ксения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</a:tr>
              <a:tr h="50848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</a:rPr>
                        <a:t>7.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Волков Вадимир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</a:tr>
              <a:tr h="50848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</a:rPr>
                        <a:t>8.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Галиев</a:t>
                      </a:r>
                      <a:r>
                        <a:rPr lang="ru-RU" sz="1300" dirty="0">
                          <a:effectLst/>
                        </a:rPr>
                        <a:t> Эмир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</a:tr>
              <a:tr h="50848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</a:rPr>
                        <a:t>9.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Денисов Александр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0" marR="63650" marT="0" marB="0"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684" y="1746913"/>
            <a:ext cx="4365236" cy="396808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 показатель: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№1; №2; №3; №5: 2-3-низкий; 3-4-средний; 5-высокий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№4: 1 понимает смысл, логически воспринимает рассказ, может его словесно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2.Легко находит нужные слова для  выражения своей мысли;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Строит свою речь грамотно, правильно произносит звуки и слова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Употребляет сложные предложения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Описывает эмоционально, выражает своё отношение к происходящему.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15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8" y="395786"/>
            <a:ext cx="9256595" cy="18140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смарт-тренинг в дошкольной образовательной организации?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074460"/>
            <a:ext cx="5525519" cy="391994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конкретный;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измеримый;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Attainable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достижимый;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значимый;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ограниченный во времени.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529233" cy="402722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активного обучения детей, направленный на достижение поставленной цели, развитие познавательного интереса сообразительности и находчивости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49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r="29814"/>
          <a:stretch>
            <a:fillRect/>
          </a:stretch>
        </p:blipFill>
        <p:spPr>
          <a:xfrm>
            <a:off x="858683" y="559559"/>
            <a:ext cx="6166156" cy="5459104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246961" y="559559"/>
            <a:ext cx="4571999" cy="5459104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комплект “МИР ГОЛОВОЛОМОК” состоит из авторских игр-головоломок, направлен на развитие творческих и умственных способностей ребенка через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игры-головоломки; поможет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детей с разными видами головоломок, научить способам и правилам решения головоломок, используя алгоритм; понимать инструкцию и применять ее в решении головоломок, развивать элементы логического и наглядно-образного мышления, целостное зрительное восприятие, воображение, ориентировку в пространстве, познавательный интерес, произвольное внимание, воспитывать инициативность, самостоятельность, целеустремленность.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9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8" y="609600"/>
            <a:ext cx="5022376" cy="5668370"/>
          </a:xfrm>
        </p:spPr>
        <p:txBody>
          <a:bodyPr>
            <a:normAutofit/>
          </a:bodyPr>
          <a:lstStyle/>
          <a:p>
            <a:r>
              <a:rPr lang="ru-RU" dirty="0" smtClean="0"/>
              <a:t>Интеллектуальное развитие на пороге школы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13" y="504966"/>
            <a:ext cx="6418996" cy="5773003"/>
          </a:xfrm>
        </p:spPr>
      </p:pic>
    </p:spTree>
    <p:extLst>
      <p:ext uri="{BB962C8B-B14F-4D97-AF65-F5344CB8AC3E}">
        <p14:creationId xmlns:p14="http://schemas.microsoft.com/office/powerpoint/2010/main" val="297204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57" y="504967"/>
            <a:ext cx="10913211" cy="121465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</a:t>
            </a:r>
            <a:r>
              <a:rPr lang="ru-RU" sz="3200" spc="-5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«</a:t>
            </a:r>
            <a:r>
              <a:rPr lang="ru-RU" sz="3200" spc="-5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Складушки</a:t>
            </a:r>
            <a:r>
              <a:rPr lang="ru-RU" sz="3200" spc="-5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3200" spc="-5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5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3200" spc="-5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В.И.Красноухов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03" y="2105072"/>
            <a:ext cx="6221554" cy="39135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8740" y="2166109"/>
            <a:ext cx="4860428" cy="385255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редставляет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набор из 9 квадратных фишек с нанесенным на них рисунками в виде ¼ круга, расположенных по углам, которые окрашены в 3 цвета. Суть игры- 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 путем соединения квадратных фишек так, чтобы углы или стороны совпадали по цвету. Имеет 3 уровня сложности. </a:t>
            </a:r>
          </a:p>
        </p:txBody>
      </p:sp>
    </p:spTree>
    <p:extLst>
      <p:ext uri="{BB962C8B-B14F-4D97-AF65-F5344CB8AC3E}">
        <p14:creationId xmlns:p14="http://schemas.microsoft.com/office/powerpoint/2010/main" val="330402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19" y="300252"/>
            <a:ext cx="11245756" cy="135112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Игра-головоломка «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Слагалица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автор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В.И.Красноухов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2019870"/>
            <a:ext cx="4353636" cy="43536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3570" y="2361063"/>
            <a:ext cx="6537277" cy="349109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остоит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7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жанровых геометрических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фигур, уложенных в коробочку. Суть игры- составлением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фигур по заданным силуэтам или составление фигур с заданными свойствами. В комплект входят карточки трех видов и трех уровней 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444398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3" y="128290"/>
            <a:ext cx="6346205" cy="17373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Игра-головоломка «Осенний кубик»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В.И.Красноухов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673" y="2284034"/>
            <a:ext cx="5742154" cy="354356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6823877" y="2284034"/>
            <a:ext cx="4790365" cy="38301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редставляет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набор из 6 деревянных игровых элементов. Суть игры- составление конструкций в 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моделировании. Имеет 3 уровня 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262112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Игра-головоломка «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Гала-куб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автор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И.Новичкова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3" y="1008380"/>
            <a:ext cx="4663440" cy="46634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64573" y="2497540"/>
            <a:ext cx="4804011" cy="408068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редставляет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набор из 8 деревянных деталей. Суть игры – выполнить различные постройки из элементов набора, пропедевтически познакомиться с симметрией.  Имеет 3 уровня 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3434672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641446"/>
            <a:ext cx="5512109" cy="12555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Игра-головоломка «Репка» автор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В.И.Красноухов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509" y="2303581"/>
            <a:ext cx="5943600" cy="399497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736979"/>
            <a:ext cx="3657600" cy="356408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редставляет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набор из 12 деревянных элементов разной конфигурации, уложенных в коробочку. Суть игры – составление различных образов из элементов набора путем наложения, соотнесения с изображением на карточке и подборе недостающих элементов, а также решение головоломки – составление образа по сплошной заливке </a:t>
            </a:r>
          </a:p>
        </p:txBody>
      </p:sp>
    </p:spTree>
    <p:extLst>
      <p:ext uri="{BB962C8B-B14F-4D97-AF65-F5344CB8AC3E}">
        <p14:creationId xmlns:p14="http://schemas.microsoft.com/office/powerpoint/2010/main" val="1164374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0585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 для взрослых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Психолого-педагогические рекомендации по обучению детей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играм-головоломкам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348" y="1433015"/>
            <a:ext cx="11436823" cy="5424985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успешного обучения и поддержания интереса детей дошкольного возраста к играм-головоломкам, воспитателям и родителям следует: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Взрослому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иметь личный интерес к головоломкам.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Правильно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подойти к выбору головоломки для дошкольника. Одним из моментов является подбор игр-головоломок с учётом доступности их решения, немало важно ориентироваться на возраст и индивидуальные возможности ребенка. Любое дело может быть доведено до конца только в том случае, если оно по силам тому, кто его выполняет.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При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приобретении игры-головоломки, определиться, будет ли ребенок играть в неё один, или несколько человек одновременно.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Продумать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размещения головоломок. Игры-головоломки должны находиться в специально отведенном месте в свободном доступе детей, отдельно от игрушек.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Помнить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головоломок не должно быть много, так как ребенок- дошкольник может переключиться на другую головоломку, не закончив предыдущую, в силу своих личностных особенностей.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Обеспечить  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периодическую   сменяемость   головоломок, стимулируя познавательную активность детей.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Выбрать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простую головоломку, которую ребенок обязательно решит, чтобы поддержать интерес к решению более сложных.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Учитывать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ребенка решить головоломку, не навязывая, не заставляя и не подавляя инициативу.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При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первом знакомстве с головоломкой, рассказать о ней, объяснить, в чем она заключается и при необходимости показать пример ее решения на подобном варианте.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При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знакомстве с головоломкой, не желательно оставлять ребенка с ней наедине. Взрослый должен наблюдать за ходом решения, понять, в чем ребенок испытывает трудности и при необходимости прийти на помощь, но не раскрывая секрета головоломки и не решая за него.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Использовать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такую подсказку, которая создаст у ребенка ощущение, что головоломку он решил сам. Лучшая подсказка – это наводящий вопрос. Сложные головоломки допустимо решать совместно со взрослым.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Избегать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отрицательной оценки действий ребенка.</a:t>
            </a:r>
          </a:p>
          <a:p>
            <a:pPr algn="just">
              <a:spcAft>
                <a:spcPts val="0"/>
              </a:spcAft>
            </a:pPr>
            <a:endParaRPr lang="ru-RU" sz="4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387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6" y="729059"/>
            <a:ext cx="7078131" cy="53085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71" y="729059"/>
            <a:ext cx="4116251" cy="5308600"/>
          </a:xfrm>
        </p:spPr>
      </p:pic>
    </p:spTree>
    <p:extLst>
      <p:ext uri="{BB962C8B-B14F-4D97-AF65-F5344CB8AC3E}">
        <p14:creationId xmlns:p14="http://schemas.microsoft.com/office/powerpoint/2010/main" val="3085739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36728"/>
            <a:ext cx="5213445" cy="597772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8" y="436728"/>
            <a:ext cx="4804012" cy="5977721"/>
          </a:xfrm>
        </p:spPr>
      </p:pic>
    </p:spTree>
    <p:extLst>
      <p:ext uri="{BB962C8B-B14F-4D97-AF65-F5344CB8AC3E}">
        <p14:creationId xmlns:p14="http://schemas.microsoft.com/office/powerpoint/2010/main" val="805167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554639"/>
            <a:ext cx="11284876" cy="81886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Т-образными головоломками, Головоломкой Архимеда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6" y="496224"/>
            <a:ext cx="5233230" cy="46899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25" y="496224"/>
            <a:ext cx="4414772" cy="4689924"/>
          </a:xfrm>
        </p:spPr>
      </p:pic>
    </p:spTree>
    <p:extLst>
      <p:ext uri="{BB962C8B-B14F-4D97-AF65-F5344CB8AC3E}">
        <p14:creationId xmlns:p14="http://schemas.microsoft.com/office/powerpoint/2010/main" val="3481545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609230"/>
            <a:ext cx="11216636" cy="9826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Головоломка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колумбово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яйцо»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576617"/>
            <a:ext cx="4203509" cy="515544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7" y="576617"/>
            <a:ext cx="4125888" cy="5155443"/>
          </a:xfrm>
        </p:spPr>
      </p:pic>
    </p:spTree>
    <p:extLst>
      <p:ext uri="{BB962C8B-B14F-4D97-AF65-F5344CB8AC3E}">
        <p14:creationId xmlns:p14="http://schemas.microsoft.com/office/powerpoint/2010/main" val="295437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1366" y="1447800"/>
            <a:ext cx="4751245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слагаемые успешности: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>
          <a:xfrm>
            <a:off x="989011" y="914399"/>
            <a:ext cx="4210785" cy="498143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marL="342900" lvl="0" indent="-342900" algn="ctr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Font typeface="Arial" panose="020B0604020202020204" pitchFamily="34" charset="0"/>
              <a:buChar char="•"/>
            </a:pPr>
            <a:r>
              <a:rPr lang="ru-RU" sz="1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</a:t>
            </a:r>
          </a:p>
          <a:p>
            <a:pPr marL="342900" lvl="0" indent="-342900" algn="ctr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Font typeface="Arial" panose="020B0604020202020204" pitchFamily="34" charset="0"/>
              <a:buChar char="•"/>
            </a:pPr>
            <a:r>
              <a:rPr lang="ru-RU" sz="1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</a:p>
          <a:p>
            <a:pPr marL="342900" lvl="0" indent="-342900" algn="ctr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Font typeface="Arial" panose="020B0604020202020204" pitchFamily="34" charset="0"/>
              <a:buChar char="•"/>
            </a:pPr>
            <a:r>
              <a:rPr lang="ru-RU" sz="1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</a:t>
            </a:r>
          </a:p>
          <a:p>
            <a:pPr marL="342900" lvl="0" indent="-342900" algn="ctr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Font typeface="Arial" panose="020B0604020202020204" pitchFamily="34" charset="0"/>
              <a:buChar char="•"/>
            </a:pPr>
            <a:r>
              <a:rPr lang="ru-RU" sz="1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96436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430" y="4749421"/>
            <a:ext cx="4652606" cy="12449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8" y="426491"/>
            <a:ext cx="9335069" cy="5811619"/>
          </a:xfrm>
        </p:spPr>
      </p:pic>
    </p:spTree>
    <p:extLst>
      <p:ext uri="{BB962C8B-B14F-4D97-AF65-F5344CB8AC3E}">
        <p14:creationId xmlns:p14="http://schemas.microsoft.com/office/powerpoint/2010/main" val="405627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нтеллект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«восприятие»; «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разуме́ние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«понимание»; «понятие», «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рассу́док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»[1]) или ум[2][3] — качество психики, состоящее из способности  осознавать новые ситуации, способности к обучению и запоминанию на основе опыта, пониманию и применению абстрактных концепций, и использованию своих знаний для управления окружающей человека средой. Общая способность к познанию и решению проблем, которая объединяет познавательные способности: ощущение, восприятие, память, представление, мышление,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9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высшая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человеческого познания; процесс познания окружающего реального мира, основу которого составляет образование и непрерывное пополнение запаса понятий, представлений; включает в себя вывод новых суждений (осуществление умозаключений). </a:t>
            </a:r>
          </a:p>
        </p:txBody>
      </p:sp>
    </p:spTree>
    <p:extLst>
      <p:ext uri="{BB962C8B-B14F-4D97-AF65-F5344CB8AC3E}">
        <p14:creationId xmlns:p14="http://schemas.microsoft.com/office/powerpoint/2010/main" val="340714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875442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совокупность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мышлению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познанию, пониманию, восприятию, запоминанию, обобщению, оценке и принятию решения кем-либо.</a:t>
            </a:r>
          </a:p>
        </p:txBody>
      </p:sp>
    </p:spTree>
    <p:extLst>
      <p:ext uri="{BB962C8B-B14F-4D97-AF65-F5344CB8AC3E}">
        <p14:creationId xmlns:p14="http://schemas.microsoft.com/office/powerpoint/2010/main" val="409266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3"/>
            <a:ext cx="10438713" cy="13812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человека, основным содержанием которого является отражение объективной реальности в его сознании, а результатом - получение нового знания об окружающем мире.</a:t>
            </a:r>
          </a:p>
        </p:txBody>
      </p:sp>
    </p:spTree>
    <p:extLst>
      <p:ext uri="{BB962C8B-B14F-4D97-AF65-F5344CB8AC3E}">
        <p14:creationId xmlns:p14="http://schemas.microsoft.com/office/powerpoint/2010/main" val="345700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6854" y="1069848"/>
            <a:ext cx="4488066" cy="10592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Натан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Семенович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Лейтис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r="8463"/>
          <a:stretch>
            <a:fillRect/>
          </a:stretch>
        </p:blipFill>
        <p:spPr>
          <a:xfrm>
            <a:off x="5540991" y="360165"/>
            <a:ext cx="4133509" cy="575999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56396" y="2329673"/>
            <a:ext cx="4218523" cy="354077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видов интеллекта:</a:t>
            </a:r>
          </a:p>
          <a:p>
            <a:pPr marL="342900" indent="-342900">
              <a:buAutoNum type="arabicPeriod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Лингвистический</a:t>
            </a:r>
          </a:p>
          <a:p>
            <a:pPr marL="342900" indent="-342900">
              <a:buAutoNum type="arabicPeriod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</a:t>
            </a:r>
          </a:p>
          <a:p>
            <a:pPr marL="342900" indent="-342900"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Логико-математический 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Телесно-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кинестезический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Пространственный</a:t>
            </a:r>
          </a:p>
          <a:p>
            <a:pPr marL="342900" indent="-342900">
              <a:buAutoNum type="arabicPeriod"/>
            </a:pP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Интралистический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нтерлистический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2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8490"/>
            <a:ext cx="9857096" cy="95534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психических процессов у детей старшего дошкольного возраста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07916"/>
              </p:ext>
            </p:extLst>
          </p:nvPr>
        </p:nvGraphicFramePr>
        <p:xfrm>
          <a:off x="341195" y="1569493"/>
          <a:ext cx="11464120" cy="5095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824"/>
                <a:gridCol w="2292824"/>
                <a:gridCol w="2292824"/>
                <a:gridCol w="2292824"/>
                <a:gridCol w="2292824"/>
              </a:tblGrid>
              <a:tr h="3199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Мышление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Воображение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9721">
                <a:tc>
                  <a:txBody>
                    <a:bodyPr/>
                    <a:lstStyle/>
                    <a:p>
                      <a:r>
                        <a:rPr lang="ru-RU" sz="145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лет</a:t>
                      </a:r>
                      <a:r>
                        <a:rPr lang="ru-RU" sz="14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Элементарная форма произвольного внимания под</a:t>
                      </a:r>
                      <a:r>
                        <a:rPr lang="ru-RU" sz="14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влиянием самоинструкции. Могут одновременно делать 2 дела. Сосредоточенность – 10-25 минут. Формируется волевое внимание. Объем внимания 6-7 объектов. Находят 6-7 отличий.</a:t>
                      </a:r>
                    </a:p>
                    <a:p>
                      <a:r>
                        <a:rPr lang="ru-RU" sz="145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 </a:t>
                      </a:r>
                      <a:r>
                        <a:rPr lang="ru-RU" sz="14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концентрировать внимание до 30 мин. Развивается внутренняя речь</a:t>
                      </a:r>
                      <a:r>
                        <a:rPr lang="ru-RU" sz="14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регулятор произвольного внимания. Объём внимания 8-10 объектов. Находит до 10 отличий.</a:t>
                      </a:r>
                      <a:endParaRPr lang="ru-RU" sz="14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5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лет. </a:t>
                      </a:r>
                      <a:r>
                        <a:rPr lang="ru-RU" sz="14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Становится более детальным, объем возрастает до 6 объектов одновременно. Знает основные цвета и большинство оттенков. Раскладывает по величине предметы от 7 и больше. </a:t>
                      </a:r>
                    </a:p>
                    <a:p>
                      <a:r>
                        <a:rPr lang="ru-RU" sz="145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 </a:t>
                      </a:r>
                      <a:r>
                        <a:rPr lang="ru-RU" sz="14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целенаправленного запоминания. Контролирует себя при запоминании и воспроизведении, объем памяти возрастает до 8 объектов. Владеют двигательной памятью.</a:t>
                      </a:r>
                      <a:endParaRPr lang="ru-RU" sz="14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5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лет. </a:t>
                      </a:r>
                      <a:r>
                        <a:rPr lang="ru-RU" sz="14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Зачатки словесно-логического мышления на основе наглядно-образного. Начинают работать с символами. Владеют мыслительными операциями. Может собрать картинку из 6-7 частей. </a:t>
                      </a:r>
                      <a:r>
                        <a:rPr lang="ru-RU" sz="145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 </a:t>
                      </a:r>
                      <a:r>
                        <a:rPr lang="ru-RU" sz="14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Словесно-логическое мышление выходит на первый план, может оперировать в уме и решать логические задачи. Владеет всеми мыслительными операциями. Доступны разрезные картинки от 7 до 10 иногда и больше.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5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лет. </a:t>
                      </a:r>
                      <a:r>
                        <a:rPr lang="ru-RU" sz="14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Память все еще больней частью непроизвольная, развитие целенаправленного запоминания. Количество слов и картинок, которые</a:t>
                      </a:r>
                      <a:r>
                        <a:rPr lang="ru-RU" sz="14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могут запомнить возрастает до 8 предметов.</a:t>
                      </a:r>
                    </a:p>
                    <a:p>
                      <a:pPr algn="l"/>
                      <a:r>
                        <a:rPr lang="ru-RU" sz="145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r>
                        <a:rPr lang="ru-RU" sz="14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Ребенок овладевает собственной </a:t>
                      </a:r>
                      <a:r>
                        <a:rPr lang="ru-RU" sz="145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мнемической</a:t>
                      </a:r>
                      <a:r>
                        <a:rPr lang="ru-RU" sz="14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деятельностью, развивается произвольная память. Объем запоминания от 7 до 10 из 10 предложенных.</a:t>
                      </a:r>
                      <a:endParaRPr lang="ru-RU" sz="14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лет.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Остается 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опредмечивание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но заданный элемент действительности не просто превращается в некоторый предмет, но и наполняется деталями. Способен самостоятельно сочинить небольшую сказку на заданную тему.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лет.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опора подсказывает замысел, и ребенок произвольно планирует его реализацию, подбирая средства. Может использовать незаконченную фигурку как деталь сюжетной композиции. Воображение творческое.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91595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1778</TotalTime>
  <Words>1473</Words>
  <Application>Microsoft Office PowerPoint</Application>
  <PresentationFormat>Широкоэкранный</PresentationFormat>
  <Paragraphs>176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3</vt:lpstr>
      <vt:lpstr>Сектор</vt:lpstr>
      <vt:lpstr>Муниципальное бюджетное дошкольное  образовательное учреждение «Ясли-сад «Витоша»</vt:lpstr>
      <vt:lpstr>Интеллектуальное развитие на пороге школы</vt:lpstr>
      <vt:lpstr>Основные слагаемые успешности: </vt:lpstr>
      <vt:lpstr>Интеллект</vt:lpstr>
      <vt:lpstr>Мышление</vt:lpstr>
      <vt:lpstr>Ум</vt:lpstr>
      <vt:lpstr>Познание </vt:lpstr>
      <vt:lpstr>Натан Семенович Лейтис </vt:lpstr>
      <vt:lpstr>Особенности развития психических процессов у детей старшего дошкольного возраста</vt:lpstr>
      <vt:lpstr>Презентация PowerPoint</vt:lpstr>
      <vt:lpstr>Цель – учить детей делить целое на части, устанавливать между ними связь; учить мысленно соединять в единое целое части предмета</vt:lpstr>
      <vt:lpstr>Нахождение логической пары, дополнение картинки </vt:lpstr>
      <vt:lpstr>Цель – учить мысленно устанавливать сходства и различия предметов по существенным признакам; развивать внимание, восприятие детей. Совершенствовать ориентировку в пространстве. </vt:lpstr>
      <vt:lpstr>Цель – учить мысленно объединять предметы в группу по их свойствам. Способствовать обогащению словарного запаса, расширять бытовые знания детей. </vt:lpstr>
      <vt:lpstr>Систематизация Цель – учить выявлять закономерности; расширять словарный запас детей; учить рассказывать по картинке, пересказывать</vt:lpstr>
      <vt:lpstr>Классификация Цель – учить распределять предметы по группам по их существенным признакам. Закрепление обобщающих понятий, свободное оперирование ими</vt:lpstr>
      <vt:lpstr>Старшая группа «А» «Улыбка»   Воспитатель: Алещенко Т.А. </vt:lpstr>
      <vt:lpstr>Что такое смарт-тренинг в дошкольной образовательной организации? </vt:lpstr>
      <vt:lpstr> </vt:lpstr>
      <vt:lpstr>Игра-головоломка «Складушки»  автор В.И.Красноухов</vt:lpstr>
      <vt:lpstr>Игра-головоломка «Слагалица» автор В.И.Красноухов</vt:lpstr>
      <vt:lpstr>Игра-головоломка «Осенний кубик»  автор В.И.Красноухов</vt:lpstr>
      <vt:lpstr>Игра-головоломка «Гала-куб» автор И.Новичкова</vt:lpstr>
      <vt:lpstr>Игра-головоломка «Репка» автор В.И.Красноухов</vt:lpstr>
      <vt:lpstr>Памятка для взрослых Психолого-педагогические рекомендации по обучению детей играм-головоломкам </vt:lpstr>
      <vt:lpstr>Презентация PowerPoint</vt:lpstr>
      <vt:lpstr>Презентация PowerPoint</vt:lpstr>
      <vt:lpstr>Работа с Т-образными головоломками, Головоломкой Архимеда</vt:lpstr>
      <vt:lpstr>          Головоломка «Танграм», «колумбово яйцо»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49</cp:revision>
  <dcterms:created xsi:type="dcterms:W3CDTF">2022-09-26T22:48:30Z</dcterms:created>
  <dcterms:modified xsi:type="dcterms:W3CDTF">2022-10-05T08:04:52Z</dcterms:modified>
</cp:coreProperties>
</file>